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443" r:id="rId2"/>
    <p:sldId id="393" r:id="rId3"/>
    <p:sldId id="302" r:id="rId4"/>
    <p:sldId id="413" r:id="rId5"/>
    <p:sldId id="417" r:id="rId6"/>
    <p:sldId id="418" r:id="rId7"/>
    <p:sldId id="419" r:id="rId8"/>
    <p:sldId id="420" r:id="rId9"/>
    <p:sldId id="329" r:id="rId10"/>
    <p:sldId id="395" r:id="rId11"/>
    <p:sldId id="350" r:id="rId12"/>
    <p:sldId id="421" r:id="rId13"/>
    <p:sldId id="422" r:id="rId14"/>
    <p:sldId id="352" r:id="rId15"/>
    <p:sldId id="402" r:id="rId16"/>
    <p:sldId id="423" r:id="rId17"/>
    <p:sldId id="358" r:id="rId18"/>
    <p:sldId id="425" r:id="rId19"/>
    <p:sldId id="344" r:id="rId20"/>
    <p:sldId id="301" r:id="rId21"/>
    <p:sldId id="430" r:id="rId22"/>
    <p:sldId id="361" r:id="rId23"/>
    <p:sldId id="431" r:id="rId24"/>
    <p:sldId id="432" r:id="rId25"/>
    <p:sldId id="385" r:id="rId26"/>
    <p:sldId id="379" r:id="rId27"/>
    <p:sldId id="372" r:id="rId28"/>
    <p:sldId id="408" r:id="rId29"/>
    <p:sldId id="433" r:id="rId30"/>
    <p:sldId id="434" r:id="rId31"/>
    <p:sldId id="387" r:id="rId32"/>
    <p:sldId id="435" r:id="rId33"/>
    <p:sldId id="365" r:id="rId34"/>
    <p:sldId id="366" r:id="rId35"/>
    <p:sldId id="390" r:id="rId36"/>
    <p:sldId id="367" r:id="rId37"/>
    <p:sldId id="444" r:id="rId38"/>
  </p:sldIdLst>
  <p:sldSz cx="9144000" cy="6858000" type="screen4x3"/>
  <p:notesSz cx="6997700" cy="9271000"/>
  <p:custDataLst>
    <p:tags r:id="rId4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pitchFamily="-10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pitchFamily="-10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pitchFamily="-10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pitchFamily="-10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Geneva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Geneva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Geneva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Geneva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7300"/>
    <a:srgbClr val="B8B400"/>
    <a:srgbClr val="A50021"/>
    <a:srgbClr val="D56509"/>
    <a:srgbClr val="B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1362" y="-102"/>
      </p:cViewPr>
      <p:guideLst>
        <p:guide orient="horz" pos="2920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374A9F5-EA82-461C-8723-0FE9D7FF8155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63"/>
            <a:ext cx="3032125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05863"/>
            <a:ext cx="3032125" cy="463550"/>
          </a:xfrm>
          <a:prstGeom prst="rect">
            <a:avLst/>
          </a:prstGeom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D1820F0-0012-495C-A585-3F4DE336A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6A0BDD6-00E1-47FB-8CC4-07A7F1C70B4B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3725"/>
            <a:ext cx="5597525" cy="4171950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63"/>
            <a:ext cx="3032125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988" y="8805863"/>
            <a:ext cx="3032125" cy="463550"/>
          </a:xfrm>
          <a:prstGeom prst="rect">
            <a:avLst/>
          </a:prstGeom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F59A40D-7D52-4432-BBDB-486A8D492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29" charset="-128"/>
        <a:cs typeface="Geneva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A17144B-6884-4C75-A397-2884479BC8D5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C3F030-AC6C-407B-B5F5-9E70B0C6BA1F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293AB0-B346-44BF-A630-78FE032F54B9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3627AFE-DA4F-43E7-B797-BE6DC551BC9C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F37C5D-7933-476C-A4A2-707BB3750607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FDB9C3-A8EB-428C-8012-DA7C071D026B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236751-41AA-4F1C-9A81-72A4958035C7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5F3FCBB-3AF8-4880-B9DD-24B232C190C0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C6C3050-2884-48FE-8EBE-3095AF334014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E84C81-AFD7-454A-A202-1E608DCA81A6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712528F-23AF-4416-9E5D-E00659A77BAC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9A30148-E776-4588-A67F-F7EB6C743C6C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22239F-F002-4496-91CF-C842EFA49E01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B97C2F-815F-49CB-B8D1-1603BF3935E3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31DF069-2D1E-4275-AFEA-E3C8C7AF0634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C403D2-1F31-4D29-9121-3A6EECBD9081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C1AC4D9-2765-4097-8C28-13559F76F983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2C30CC1-A64C-4548-8DF1-74134B0AF5B8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849AE7F-9BCA-45B5-B522-9F3C82C9019E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9DD15F3-815E-4AE1-8CB8-D21317BB4B2B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ADE55B-F3DC-4CD5-AD09-E837C55F7055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949FE0-B9C6-4F79-AE11-4D1873EE7DC2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679C7C-A841-4882-A289-A1ACCB348DC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1F99C7C-847D-4CE2-9957-8D12B527A3A0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FA8844E-6846-4170-8CEC-3FD3EDF61C29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4D097F7-6DBF-4C14-A6A4-A3F9B0E78B3B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1CDC89F-F27B-4892-8B1A-213123789EEA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B288511-023D-4018-8736-26D456335EE4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F075385-9C17-466E-9986-213D9E62D236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52EE0D0-40A5-4863-BA50-07A6EEEB9817}" type="slidenum">
              <a:rPr lang="en-US" smtClean="0"/>
              <a:pPr/>
              <a:t>36</a:t>
            </a:fld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EED586-CA34-44A0-89EE-6606B9357249}" type="slidenum">
              <a:rPr lang="en-US" smtClean="0"/>
              <a:pPr/>
              <a:t>37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477748C-C479-4CDE-AA02-428C88A20C5C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7AA3113-7C65-4CC6-B020-44220C7A1534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F5D2962-8CDB-495B-BCC2-6050C2E5539A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3472C47-0050-4468-90CC-E07B3FA58EDD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AAD3A16-535F-4ADF-8D09-647C9A9BC239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Geneva" pitchFamily="-109" charset="-128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4B71C93-A5EC-4952-B4D6-866F89EBB620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3463" y="6296025"/>
            <a:ext cx="176053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4D6D6-0559-411F-A057-8075AA957A4A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F1607-ED88-4049-B095-82CC0C01D9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EB141-F1C8-4F86-9CB4-248F819FBB0D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1AAEF-A48A-4E3D-B641-3E3F1B1490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546FA-DCCF-4B4E-BBD8-54FFA8B7800B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4CE3D-4227-4A72-9F18-D5A22CD0F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D7CB6-F880-473D-B6AD-8531EE4307C8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A0105-FA1A-495C-AC89-865F43863B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D98FA-D1FB-4E1E-8181-9167B441044D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7FA1B-3CEB-4D7C-A734-F0D466129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B788C-2179-4C81-9FB8-680B070A7D55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31764-5B8E-4E5C-B269-C353432264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7BCA6-E309-430C-B79B-EF5FCEEDFB0A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DF4D5-FE1C-4483-916A-4F7D28A5CD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1FC91-6670-46C8-A3A2-622B4D19A57B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02CE7-7353-4188-BD80-B9EA4D99F8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5260A-89B1-4775-935E-F32D6178FF91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D2BD2-B4AB-4EE0-A12D-17785F4DD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64FA1-03F3-4E42-80B5-8A4CAFEB3642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0F96B-7FFD-4CC6-9FE0-4F9D5D165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2F3CD-470A-4CFD-8C28-159AA14B5BAB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B3B1-ED66-43BC-9B80-5BB0E6BA6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6C29155A-7A08-47CD-9624-DDCCAF1514C3}" type="datetime1">
              <a:rPr lang="en-US"/>
              <a:pPr>
                <a:defRPr/>
              </a:pPr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FF518FD-DDCD-44A5-B6DE-B2FCBA6E1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29" charset="-128"/>
          <a:cs typeface="Geneva" pitchFamily="-10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29" charset="-128"/>
          <a:cs typeface="Geneva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29" charset="-128"/>
          <a:cs typeface="Geneva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29" charset="-128"/>
          <a:cs typeface="Geneva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29" charset="-128"/>
          <a:cs typeface="Geneva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29" charset="-128"/>
          <a:cs typeface="Geneva" pitchFamily="-10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29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pitchFamily="29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pitchFamily="29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pitchFamily="29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3"/>
          <p:cNvSpPr>
            <a:spLocks noChangeArrowheads="1" noChangeShapeType="1" noTextEdit="1"/>
          </p:cNvSpPr>
          <p:nvPr/>
        </p:nvSpPr>
        <p:spPr bwMode="auto">
          <a:xfrm>
            <a:off x="3733800" y="2362200"/>
            <a:ext cx="5181600" cy="1524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noFill/>
                  <a:round/>
                  <a:headEnd/>
                  <a:tailEnd/>
                </a:ln>
                <a:solidFill>
                  <a:srgbClr val="3654D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¡Bienvenidos!</a:t>
            </a:r>
          </a:p>
        </p:txBody>
      </p:sp>
      <p:pic>
        <p:nvPicPr>
          <p:cNvPr id="1740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6845"/>
            <a:ext cx="3581400" cy="558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Right"/>
            <a:lightRig rig="threePt" dir="t"/>
          </a:scene3d>
        </p:spPr>
      </p:pic>
      <p:sp>
        <p:nvSpPr>
          <p:cNvPr id="4100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A661B9-0C42-4498-8C91-CA64CCD0B2DE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Box 7"/>
          <p:cNvSpPr txBox="1">
            <a:spLocks noChangeArrowheads="1"/>
          </p:cNvSpPr>
          <p:nvPr/>
        </p:nvSpPr>
        <p:spPr bwMode="auto">
          <a:xfrm>
            <a:off x="990600" y="1600200"/>
            <a:ext cx="7467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modelo comprobado por el tiempo para identificar el grupo objetivo de personas para las clases es </a:t>
            </a:r>
          </a:p>
          <a:p>
            <a:pPr algn="ctr">
              <a:defRPr/>
            </a:pPr>
            <a:r>
              <a:rPr lang="es-ES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s-E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Escuela Dominical graduada por edades</a:t>
            </a:r>
            <a:r>
              <a:rPr lang="es-ES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133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0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8610600" cy="1470025"/>
          </a:xfrm>
        </p:spPr>
        <p:txBody>
          <a:bodyPr/>
          <a:lstStyle/>
          <a:p>
            <a:pPr algn="l" eaLnBrk="1" hangingPunct="1"/>
            <a:r>
              <a:rPr lang="en-US" sz="2800" b="1" smtClean="0">
                <a:solidFill>
                  <a:srgbClr val="002060"/>
                </a:solidFill>
                <a:latin typeface="Arial" charset="0"/>
                <a:ea typeface="Geneva" pitchFamily="-109" charset="-128"/>
                <a:cs typeface="Arial" charset="0"/>
              </a:rPr>
              <a:t>Otras opciones para agrupar a los personas…</a:t>
            </a:r>
            <a:r>
              <a:rPr lang="en-US" sz="3600" b="1" smtClean="0">
                <a:solidFill>
                  <a:srgbClr val="002060"/>
                </a:solidFill>
                <a:latin typeface="Arial" charset="0"/>
                <a:ea typeface="Geneva" pitchFamily="-109" charset="-128"/>
                <a:cs typeface="Arial" charset="0"/>
              </a:rPr>
              <a:t/>
            </a:r>
            <a:br>
              <a:rPr lang="en-US" sz="3600" b="1" smtClean="0">
                <a:solidFill>
                  <a:srgbClr val="002060"/>
                </a:solidFill>
                <a:latin typeface="Arial" charset="0"/>
                <a:ea typeface="Geneva" pitchFamily="-109" charset="-128"/>
                <a:cs typeface="Arial" charset="0"/>
              </a:rPr>
            </a:br>
            <a:endParaRPr lang="en-US" sz="3600" smtClean="0">
              <a:latin typeface="Arial" charset="0"/>
              <a:ea typeface="Geneva" pitchFamily="-109" charset="-128"/>
              <a:cs typeface="Arial" charset="0"/>
            </a:endParaRPr>
          </a:p>
        </p:txBody>
      </p:sp>
      <p:sp>
        <p:nvSpPr>
          <p:cNvPr id="14339" name="Subtitle 11"/>
          <p:cNvSpPr>
            <a:spLocks noGrp="1"/>
          </p:cNvSpPr>
          <p:nvPr>
            <p:ph type="subTitle" idx="1"/>
          </p:nvPr>
        </p:nvSpPr>
        <p:spPr>
          <a:xfrm>
            <a:off x="2514600" y="2362200"/>
            <a:ext cx="5562600" cy="3352800"/>
          </a:xfrm>
        </p:spPr>
        <p:txBody>
          <a:bodyPr/>
          <a:lstStyle/>
          <a:p>
            <a:pPr marL="173038" indent="-173038" algn="l" eaLnBrk="1" hangingPunct="1">
              <a:buFont typeface="Arial" charset="0"/>
              <a:buChar char="•"/>
            </a:pPr>
            <a:r>
              <a:rPr lang="en-US" sz="3600" b="1" smtClean="0">
                <a:solidFill>
                  <a:srgbClr val="002060"/>
                </a:solidFill>
                <a:latin typeface="Arial" charset="0"/>
                <a:ea typeface="Geneva" pitchFamily="-109" charset="-128"/>
                <a:cs typeface="Arial" charset="0"/>
              </a:rPr>
              <a:t> Etapa de la vida</a:t>
            </a:r>
          </a:p>
          <a:p>
            <a:pPr marL="173038" indent="-173038" algn="l" eaLnBrk="1" hangingPunct="1">
              <a:buFont typeface="Arial" charset="0"/>
              <a:buChar char="•"/>
            </a:pPr>
            <a:r>
              <a:rPr lang="en-US" sz="3600" b="1" smtClean="0">
                <a:solidFill>
                  <a:srgbClr val="002060"/>
                </a:solidFill>
                <a:latin typeface="Arial" charset="0"/>
                <a:ea typeface="Geneva" pitchFamily="-109" charset="-128"/>
                <a:cs typeface="Arial" charset="0"/>
              </a:rPr>
              <a:t> Grupo afin</a:t>
            </a:r>
          </a:p>
          <a:p>
            <a:pPr marL="173038" indent="-173038" algn="l" eaLnBrk="1" hangingPunct="1">
              <a:buFont typeface="Arial" charset="0"/>
              <a:buChar char="•"/>
            </a:pPr>
            <a:r>
              <a:rPr lang="en-US" sz="3600" b="1" smtClean="0">
                <a:solidFill>
                  <a:srgbClr val="002060"/>
                </a:solidFill>
                <a:latin typeface="Arial" charset="0"/>
                <a:ea typeface="Geneva" pitchFamily="-109" charset="-128"/>
                <a:cs typeface="Arial" charset="0"/>
              </a:rPr>
              <a:t> Vecindario específico</a:t>
            </a:r>
          </a:p>
        </p:txBody>
      </p:sp>
      <p:pic>
        <p:nvPicPr>
          <p:cNvPr id="1434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966788"/>
            <a:ext cx="6515100" cy="480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304800" y="304800"/>
            <a:ext cx="5867400" cy="646113"/>
          </a:xfrm>
          <a:prstGeom prst="rect">
            <a:avLst/>
          </a:prstGeom>
          <a:solidFill>
            <a:srgbClr val="B0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600">
                <a:solidFill>
                  <a:schemeClr val="bg1"/>
                </a:solidFill>
              </a:rPr>
              <a:t>Liderazgo vibrante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629400" y="2971800"/>
            <a:ext cx="1066800" cy="990600"/>
          </a:xfrm>
          <a:prstGeom prst="ellipse">
            <a:avLst/>
          </a:prstGeom>
          <a:solidFill>
            <a:srgbClr val="A5002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6629400" y="3276600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200" b="1">
                <a:solidFill>
                  <a:schemeClr val="bg1"/>
                </a:solidFill>
              </a:rPr>
              <a:t>Liderazgo </a:t>
            </a:r>
          </a:p>
          <a:p>
            <a:pPr algn="ctr"/>
            <a:r>
              <a:rPr lang="es-ES_tradnl" sz="1200" b="1">
                <a:solidFill>
                  <a:schemeClr val="bg1"/>
                </a:solidFill>
              </a:rPr>
              <a:t>vibrante</a:t>
            </a:r>
            <a:endParaRPr lang="en-US" sz="12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/>
          <p:cNvSpPr txBox="1">
            <a:spLocks noChangeArrowheads="1"/>
          </p:cNvSpPr>
          <p:nvPr/>
        </p:nvSpPr>
        <p:spPr bwMode="auto">
          <a:xfrm>
            <a:off x="6629400" y="3276600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200" b="1">
                <a:solidFill>
                  <a:schemeClr val="bg1"/>
                </a:solidFill>
              </a:rPr>
              <a:t>Liderazgo </a:t>
            </a:r>
          </a:p>
          <a:p>
            <a:pPr algn="ctr"/>
            <a:r>
              <a:rPr lang="es-ES_tradnl" sz="1200" b="1">
                <a:solidFill>
                  <a:schemeClr val="bg1"/>
                </a:solidFill>
              </a:rPr>
              <a:t>vibrante</a:t>
            </a:r>
            <a:endParaRPr lang="en-US" sz="1200" b="1">
              <a:solidFill>
                <a:schemeClr val="bg1"/>
              </a:solidFill>
            </a:endParaRPr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00050"/>
            <a:ext cx="5715000" cy="593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8"/>
          <p:cNvSpPr txBox="1">
            <a:spLocks noChangeArrowheads="1"/>
          </p:cNvSpPr>
          <p:nvPr/>
        </p:nvSpPr>
        <p:spPr bwMode="auto">
          <a:xfrm>
            <a:off x="1981200" y="304800"/>
            <a:ext cx="5334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81000" y="1371600"/>
            <a:ext cx="7772400" cy="4114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Los groups </a:t>
            </a:r>
            <a:r>
              <a:rPr lang="en-US" sz="6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abiertos</a:t>
            </a:r>
            <a:r>
              <a:rPr lang="en-US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6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practican</a:t>
            </a:r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la </a:t>
            </a:r>
            <a:r>
              <a:rPr lang="en-US" sz="6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matrícula</a:t>
            </a:r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6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abierta</a:t>
            </a:r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7411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3A8460F-49B3-4A32-97FC-F16CD5743F9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7412" name="TextBox 14"/>
          <p:cNvSpPr txBox="1">
            <a:spLocks noChangeArrowheads="1"/>
          </p:cNvSpPr>
          <p:nvPr/>
        </p:nvSpPr>
        <p:spPr bwMode="auto">
          <a:xfrm>
            <a:off x="7772400" y="5638800"/>
            <a:ext cx="1371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254061"/>
                </a:solidFill>
                <a:latin typeface="Calibri" pitchFamily="34" charset="0"/>
              </a:rPr>
              <a:t>página 16</a:t>
            </a:r>
          </a:p>
        </p:txBody>
      </p:sp>
      <p:sp>
        <p:nvSpPr>
          <p:cNvPr id="17413" name="TextBox 9"/>
          <p:cNvSpPr txBox="1">
            <a:spLocks noChangeArrowheads="1"/>
          </p:cNvSpPr>
          <p:nvPr/>
        </p:nvSpPr>
        <p:spPr bwMode="auto">
          <a:xfrm>
            <a:off x="228600" y="304800"/>
            <a:ext cx="7696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i="1"/>
              <a:t>2 Principios clave</a:t>
            </a: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81000" y="1447800"/>
            <a:ext cx="7772400" cy="36576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Los </a:t>
            </a:r>
            <a:r>
              <a:rPr lang="en-US" sz="6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grupos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6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abiertos</a:t>
            </a:r>
            <a:r>
              <a:rPr lang="en-US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6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esperan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6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nuevas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personas </a:t>
            </a:r>
            <a:b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en-US" sz="6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cada</a:t>
            </a:r>
            <a:r>
              <a:rPr lang="en-US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6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semana</a:t>
            </a:r>
            <a:endParaRPr lang="en-US" sz="6000" b="1" dirty="0" smtClean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8435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A80AEF-68D8-44EE-A436-19652C224FC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5" name="TextBox 14"/>
          <p:cNvSpPr txBox="1"/>
          <p:nvPr/>
        </p:nvSpPr>
        <p:spPr>
          <a:xfrm>
            <a:off x="7772400" y="5638800"/>
            <a:ext cx="13716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página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 18</a:t>
            </a:r>
          </a:p>
        </p:txBody>
      </p:sp>
      <p:sp>
        <p:nvSpPr>
          <p:cNvPr id="18437" name="TextBox 9"/>
          <p:cNvSpPr txBox="1">
            <a:spLocks noChangeArrowheads="1"/>
          </p:cNvSpPr>
          <p:nvPr/>
        </p:nvSpPr>
        <p:spPr bwMode="auto">
          <a:xfrm>
            <a:off x="228600" y="304800"/>
            <a:ext cx="7696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i="1"/>
              <a:t>2 Principios clave</a:t>
            </a:r>
          </a:p>
        </p:txBody>
      </p:sp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066800"/>
            <a:ext cx="6515100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304800" y="304800"/>
            <a:ext cx="7620000" cy="646113"/>
          </a:xfrm>
          <a:prstGeom prst="rect">
            <a:avLst/>
          </a:prstGeom>
          <a:solidFill>
            <a:srgbClr val="B0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600" b="1">
                <a:solidFill>
                  <a:schemeClr val="bg1"/>
                </a:solidFill>
              </a:rPr>
              <a:t>Intencionalidad en las relaciones</a:t>
            </a:r>
            <a:endParaRPr lang="en-US" sz="3600" b="1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029200" y="2819400"/>
            <a:ext cx="1143000" cy="1066800"/>
          </a:xfrm>
          <a:prstGeom prst="ellipse">
            <a:avLst/>
          </a:prstGeom>
          <a:solidFill>
            <a:srgbClr val="A5002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9464" name="TextBox 7"/>
          <p:cNvSpPr txBox="1">
            <a:spLocks noChangeArrowheads="1"/>
          </p:cNvSpPr>
          <p:nvPr/>
        </p:nvSpPr>
        <p:spPr bwMode="auto">
          <a:xfrm>
            <a:off x="4876800" y="3048000"/>
            <a:ext cx="14478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100" b="1">
                <a:solidFill>
                  <a:schemeClr val="bg1"/>
                </a:solidFill>
              </a:rPr>
              <a:t>Intencionalidad </a:t>
            </a:r>
          </a:p>
          <a:p>
            <a:pPr algn="ctr"/>
            <a:r>
              <a:rPr lang="es-ES_tradnl" sz="1100" b="1">
                <a:solidFill>
                  <a:schemeClr val="bg1"/>
                </a:solidFill>
              </a:rPr>
              <a:t>en las relaciones</a:t>
            </a:r>
            <a:endParaRPr lang="en-US" sz="11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27"/>
          <p:cNvSpPr txBox="1">
            <a:spLocks noChangeArrowheads="1"/>
          </p:cNvSpPr>
          <p:nvPr/>
        </p:nvSpPr>
        <p:spPr bwMode="auto">
          <a:xfrm>
            <a:off x="7696200" y="5638800"/>
            <a:ext cx="1447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254061"/>
                </a:solidFill>
                <a:latin typeface="Calibri" pitchFamily="34" charset="0"/>
              </a:rPr>
              <a:t>página 20</a:t>
            </a:r>
          </a:p>
        </p:txBody>
      </p:sp>
      <p:sp>
        <p:nvSpPr>
          <p:cNvPr id="20483" name="Title 26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143000"/>
          </a:xfrm>
        </p:spPr>
        <p:txBody>
          <a:bodyPr/>
          <a:lstStyle/>
          <a:p>
            <a:pPr eaLnBrk="1" hangingPunct="1"/>
            <a:r>
              <a:rPr lang="en-US" sz="4800" b="1" smtClean="0">
                <a:solidFill>
                  <a:srgbClr val="002060"/>
                </a:solidFill>
                <a:latin typeface="Arial" charset="0"/>
                <a:ea typeface="Geneva" pitchFamily="-109" charset="-128"/>
                <a:cs typeface="Arial" charset="0"/>
              </a:rPr>
              <a:t/>
            </a:r>
            <a:br>
              <a:rPr lang="en-US" sz="4800" b="1" smtClean="0">
                <a:solidFill>
                  <a:srgbClr val="002060"/>
                </a:solidFill>
                <a:latin typeface="Arial" charset="0"/>
                <a:ea typeface="Geneva" pitchFamily="-109" charset="-128"/>
                <a:cs typeface="Arial" charset="0"/>
              </a:rPr>
            </a:br>
            <a:r>
              <a:rPr lang="en-US" b="1" smtClean="0">
                <a:solidFill>
                  <a:srgbClr val="002060"/>
                </a:solidFill>
                <a:latin typeface="Arial" charset="0"/>
                <a:ea typeface="Geneva" pitchFamily="-109" charset="-128"/>
                <a:cs typeface="Arial" charset="0"/>
              </a:rPr>
              <a:t>En las iglesias que Dios usa para transformar los grupos tenían “un propósito” y principalmente se enfocaban en cada persona.</a:t>
            </a:r>
          </a:p>
        </p:txBody>
      </p:sp>
      <p:sp>
        <p:nvSpPr>
          <p:cNvPr id="20484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4C489A-1562-4A33-B8ED-7903AD9D483E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304800" y="304800"/>
            <a:ext cx="7620000" cy="646113"/>
          </a:xfrm>
          <a:prstGeom prst="rect">
            <a:avLst/>
          </a:prstGeom>
          <a:solidFill>
            <a:srgbClr val="B0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600" b="1">
                <a:solidFill>
                  <a:schemeClr val="bg1"/>
                </a:solidFill>
              </a:rPr>
              <a:t>Intencionalidad en las relaciones</a:t>
            </a:r>
            <a:endParaRPr lang="en-US" sz="3600" b="1">
              <a:solidFill>
                <a:schemeClr val="bg1"/>
              </a:solidFill>
            </a:endParaRPr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7"/>
          <p:cNvSpPr txBox="1">
            <a:spLocks noChangeArrowheads="1"/>
          </p:cNvSpPr>
          <p:nvPr/>
        </p:nvSpPr>
        <p:spPr bwMode="auto">
          <a:xfrm>
            <a:off x="6629400" y="3276600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200" b="1">
                <a:solidFill>
                  <a:schemeClr val="bg1"/>
                </a:solidFill>
              </a:rPr>
              <a:t>Liderazgo </a:t>
            </a:r>
          </a:p>
          <a:p>
            <a:pPr algn="ctr"/>
            <a:r>
              <a:rPr lang="es-ES_tradnl" sz="1200" b="1">
                <a:solidFill>
                  <a:schemeClr val="bg1"/>
                </a:solidFill>
              </a:rPr>
              <a:t>vibrante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1016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21509" name="TextBox 10"/>
          <p:cNvSpPr txBox="1">
            <a:spLocks noChangeArrowheads="1"/>
          </p:cNvSpPr>
          <p:nvPr/>
        </p:nvSpPr>
        <p:spPr bwMode="auto">
          <a:xfrm>
            <a:off x="0" y="0"/>
            <a:ext cx="38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 b="1">
                <a:solidFill>
                  <a:schemeClr val="bg1"/>
                </a:solidFill>
              </a:rPr>
              <a:t>P</a:t>
            </a:r>
          </a:p>
          <a:p>
            <a:r>
              <a:rPr lang="es-ES_tradnl" sz="1200" b="1">
                <a:solidFill>
                  <a:schemeClr val="bg1"/>
                </a:solidFill>
              </a:rPr>
              <a:t>A</a:t>
            </a:r>
          </a:p>
          <a:p>
            <a:r>
              <a:rPr lang="es-ES_tradnl" sz="1200" b="1">
                <a:solidFill>
                  <a:schemeClr val="bg1"/>
                </a:solidFill>
              </a:rPr>
              <a:t>S</a:t>
            </a:r>
          </a:p>
          <a:p>
            <a:r>
              <a:rPr lang="es-ES_tradnl" sz="1200" b="1">
                <a:solidFill>
                  <a:schemeClr val="bg1"/>
                </a:solidFill>
              </a:rPr>
              <a:t>O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21510" name="TextBox 11"/>
          <p:cNvSpPr txBox="1">
            <a:spLocks noChangeArrowheads="1"/>
          </p:cNvSpPr>
          <p:nvPr/>
        </p:nvSpPr>
        <p:spPr bwMode="auto">
          <a:xfrm>
            <a:off x="381000" y="0"/>
            <a:ext cx="8763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>
                <a:solidFill>
                  <a:schemeClr val="bg1"/>
                </a:solidFill>
              </a:rPr>
              <a:t>5 grupos típicos</a:t>
            </a:r>
          </a:p>
          <a:p>
            <a:r>
              <a:rPr lang="es-ES_tradnl" sz="3200" b="1">
                <a:solidFill>
                  <a:schemeClr val="bg1"/>
                </a:solidFill>
              </a:rPr>
              <a:t>         </a:t>
            </a:r>
            <a:r>
              <a:rPr lang="es-ES_tradnl" sz="2800" b="1">
                <a:solidFill>
                  <a:schemeClr val="bg1"/>
                </a:solidFill>
              </a:rPr>
              <a:t>1920                   1980                      2010</a:t>
            </a:r>
            <a:endParaRPr lang="es-ES_tradnl" sz="3200" b="1">
              <a:solidFill>
                <a:schemeClr val="bg1"/>
              </a:solidFill>
            </a:endParaRPr>
          </a:p>
          <a:p>
            <a:pPr algn="ctr"/>
            <a:endParaRPr lang="en-US" sz="3600" b="1">
              <a:solidFill>
                <a:schemeClr val="bg1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76200" y="990600"/>
          <a:ext cx="9067800" cy="492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2895600"/>
                <a:gridCol w="2767330"/>
                <a:gridCol w="2871470"/>
              </a:tblGrid>
              <a:tr h="899160">
                <a:tc>
                  <a:txBody>
                    <a:bodyPr/>
                    <a:lstStyle/>
                    <a:p>
                      <a:r>
                        <a:rPr lang="es-ES_tradnl" sz="3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US" sz="3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Clase de la Escuela Dominical</a:t>
                      </a:r>
                      <a:endParaRPr lang="en-US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Servicio de adoración</a:t>
                      </a:r>
                      <a:endParaRPr lang="en-US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Servicio de adoración</a:t>
                      </a:r>
                      <a:endParaRPr lang="en-US" sz="2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s-ES_tradnl" sz="3600" b="1" dirty="0" smtClean="0"/>
                        <a:t>2</a:t>
                      </a:r>
                      <a:endParaRPr lang="en-US" sz="3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Servicio de adoración</a:t>
                      </a:r>
                      <a:endParaRPr lang="en-US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Clase de la Escuela Dominical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Clase</a:t>
                      </a:r>
                      <a:r>
                        <a:rPr lang="es-ES_tradnl" sz="2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de ED / Grupo pequeño</a:t>
                      </a:r>
                      <a:endParaRPr lang="en-US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3600" b="1" dirty="0" smtClean="0"/>
                        <a:t>3</a:t>
                      </a:r>
                      <a:endParaRPr lang="en-US" sz="3600" b="1" dirty="0" smtClean="0"/>
                    </a:p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b="1" dirty="0" smtClean="0"/>
                        <a:t>Grupo de discipulado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b="1" dirty="0" smtClean="0"/>
                        <a:t>Grupo de discipulado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b="1" dirty="0" smtClean="0"/>
                        <a:t>Equipo de </a:t>
                      </a:r>
                    </a:p>
                    <a:p>
                      <a:r>
                        <a:rPr lang="es-ES_tradnl" sz="2400" b="1" dirty="0" smtClean="0"/>
                        <a:t>ministerio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s-ES_tradnl" sz="3600" b="1" dirty="0" smtClean="0"/>
                        <a:t>4</a:t>
                      </a:r>
                      <a:endParaRPr lang="en-US" sz="3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b="1" dirty="0" smtClean="0"/>
                        <a:t>Equipo de    ministerio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b="1" dirty="0" smtClean="0"/>
                        <a:t>Equipo de ministerio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b="1" dirty="0" smtClean="0"/>
                        <a:t>Grupo de discipulado o pequeño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s-ES_tradnl" sz="3600" b="1" dirty="0" smtClean="0"/>
                        <a:t>5</a:t>
                      </a:r>
                      <a:endParaRPr lang="en-US" sz="3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b="1" dirty="0" smtClean="0"/>
                        <a:t>Grupo de misiones /</a:t>
                      </a:r>
                    </a:p>
                    <a:p>
                      <a:r>
                        <a:rPr lang="es-ES_tradnl" sz="2400" b="1" dirty="0" smtClean="0"/>
                        <a:t>Equipo de evangelismo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b="1" dirty="0" smtClean="0"/>
                        <a:t>Grupo de misiones /</a:t>
                      </a:r>
                    </a:p>
                    <a:p>
                      <a:r>
                        <a:rPr lang="es-ES_tradnl" sz="2400" b="1" dirty="0" smtClean="0"/>
                        <a:t>Equipo de evangelismo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b="1" dirty="0" smtClean="0"/>
                        <a:t>Grupo de misiones /</a:t>
                      </a:r>
                    </a:p>
                    <a:p>
                      <a:r>
                        <a:rPr lang="es-ES_tradnl" sz="2400" b="1" dirty="0" smtClean="0"/>
                        <a:t>Equipo de evangelismo</a:t>
                      </a:r>
                      <a:endParaRPr lang="en-US" sz="2400" b="1" dirty="0" smtClean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16" name="Straight Connector 15"/>
          <p:cNvCxnSpPr/>
          <p:nvPr/>
        </p:nvCxnSpPr>
        <p:spPr>
          <a:xfrm rot="5400000">
            <a:off x="-1828800" y="3429000"/>
            <a:ext cx="48768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1066800" y="3429000"/>
            <a:ext cx="48768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3810000" y="3429000"/>
            <a:ext cx="48768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0" y="1828800"/>
            <a:ext cx="9144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0800000">
            <a:off x="0" y="2819400"/>
            <a:ext cx="9144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>
            <a:off x="0" y="3886200"/>
            <a:ext cx="9144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0800000">
            <a:off x="0" y="4724400"/>
            <a:ext cx="9144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>
            <a:off x="0" y="5867400"/>
            <a:ext cx="9144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4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10253F"/>
                </a:solidFill>
                <a:latin typeface="Arial" charset="0"/>
                <a:ea typeface="Geneva" pitchFamily="-109" charset="-128"/>
                <a:cs typeface="Arial" charset="0"/>
              </a:rPr>
              <a:t>¿Cuál es el “segundo paso” después de la adoración?</a:t>
            </a:r>
          </a:p>
        </p:txBody>
      </p:sp>
      <p:sp>
        <p:nvSpPr>
          <p:cNvPr id="22531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6D0B2D-B773-4781-9DCD-A6BDAC450B9A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" name="Title 4"/>
          <p:cNvSpPr txBox="1">
            <a:spLocks/>
          </p:cNvSpPr>
          <p:nvPr/>
        </p:nvSpPr>
        <p:spPr bwMode="auto">
          <a:xfrm>
            <a:off x="0" y="3733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>
                <a:solidFill>
                  <a:srgbClr val="A50021"/>
                </a:solidFill>
                <a:cs typeface="Arial" charset="0"/>
              </a:rPr>
              <a:t>El 87.5% tenían la Escuela Dominical (o su equivalente) como el “segundo paso” de su estrategia</a:t>
            </a:r>
            <a:endParaRPr lang="en-US" sz="3200" b="1">
              <a:solidFill>
                <a:srgbClr val="10253F"/>
              </a:solidFill>
              <a:cs typeface="Arial" charset="0"/>
            </a:endParaRPr>
          </a:p>
          <a:p>
            <a:pPr algn="ctr"/>
            <a:r>
              <a:rPr lang="en-US" sz="2800" b="1">
                <a:solidFill>
                  <a:srgbClr val="10253F"/>
                </a:solidFill>
                <a:cs typeface="Arial" charset="0"/>
              </a:rPr>
              <a:t>(iglesias que habían crecido por lo menos un 5% durante 3 años consecutivos)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228600"/>
            <a:ext cx="8534400" cy="708025"/>
          </a:xfrm>
          <a:prstGeom prst="rect">
            <a:avLst/>
          </a:prstGeom>
          <a:solidFill>
            <a:srgbClr val="B00000"/>
          </a:solidFill>
          <a:ln w="285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Intencionalidad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en </a:t>
            </a:r>
            <a:r>
              <a:rPr 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las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relaciones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3"/>
          <p:cNvSpPr txBox="1">
            <a:spLocks/>
          </p:cNvSpPr>
          <p:nvPr/>
        </p:nvSpPr>
        <p:spPr>
          <a:xfrm>
            <a:off x="304800" y="1524000"/>
            <a:ext cx="8534400" cy="1981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¿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Qué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sucedería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en 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su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iglesia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si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Dios 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usara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cada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clase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de la 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Escuela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Dominical 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para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transformar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?</a:t>
            </a:r>
          </a:p>
        </p:txBody>
      </p:sp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3463" y="6296025"/>
            <a:ext cx="176053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2"/>
          <p:cNvSpPr>
            <a:spLocks noGrp="1"/>
          </p:cNvSpPr>
          <p:nvPr>
            <p:ph type="title"/>
          </p:nvPr>
        </p:nvSpPr>
        <p:spPr>
          <a:xfrm>
            <a:off x="533400" y="1143000"/>
            <a:ext cx="5638800" cy="3581400"/>
          </a:xfrm>
        </p:spPr>
        <p:txBody>
          <a:bodyPr/>
          <a:lstStyle/>
          <a:p>
            <a:pPr eaLnBrk="1" hangingPunct="1"/>
            <a:r>
              <a:rPr lang="en-US" sz="4800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Los líderes de los grupos de cuidado modelan la intencionalidad en las relaciones.</a:t>
            </a:r>
          </a:p>
        </p:txBody>
      </p:sp>
      <p:sp>
        <p:nvSpPr>
          <p:cNvPr id="23555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2C837E6-C8F1-4E70-A9AA-E6FD23AB869C}" type="slidenum">
              <a:rPr lang="en-US" smtClean="0"/>
              <a:pPr/>
              <a:t>20</a:t>
            </a:fld>
            <a:endParaRPr lang="en-US" smtClean="0"/>
          </a:p>
        </p:txBody>
      </p:sp>
      <p:grpSp>
        <p:nvGrpSpPr>
          <p:cNvPr id="23556" name="Group 8"/>
          <p:cNvGrpSpPr>
            <a:grpSpLocks/>
          </p:cNvGrpSpPr>
          <p:nvPr/>
        </p:nvGrpSpPr>
        <p:grpSpPr bwMode="auto">
          <a:xfrm>
            <a:off x="6248400" y="304800"/>
            <a:ext cx="2590800" cy="5791200"/>
            <a:chOff x="6248400" y="0"/>
            <a:chExt cx="2667000" cy="6629400"/>
          </a:xfrm>
        </p:grpSpPr>
        <p:sp>
          <p:nvSpPr>
            <p:cNvPr id="8" name="Down Arrow 7"/>
            <p:cNvSpPr>
              <a:spLocks noChangeArrowheads="1"/>
            </p:cNvSpPr>
            <p:nvPr/>
          </p:nvSpPr>
          <p:spPr bwMode="auto">
            <a:xfrm>
              <a:off x="7009933" y="2286125"/>
              <a:ext cx="1067127" cy="1904499"/>
            </a:xfrm>
            <a:prstGeom prst="downArrow">
              <a:avLst>
                <a:gd name="adj1" fmla="val 50000"/>
                <a:gd name="adj2" fmla="val 50000"/>
              </a:avLst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>
              <a:solidFill>
                <a:srgbClr val="7D60A0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6" name="Smiley Face 5"/>
            <p:cNvSpPr>
              <a:spLocks noChangeArrowheads="1"/>
            </p:cNvSpPr>
            <p:nvPr/>
          </p:nvSpPr>
          <p:spPr bwMode="auto">
            <a:xfrm>
              <a:off x="6248400" y="0"/>
              <a:ext cx="2590194" cy="2438776"/>
            </a:xfrm>
            <a:prstGeom prst="smileyFace">
              <a:avLst>
                <a:gd name="adj" fmla="val 4653"/>
              </a:avLst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>
              <a:solidFill>
                <a:srgbClr val="7D60A0"/>
              </a:solidFill>
              <a:round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7" name="Smiley Face 6"/>
            <p:cNvSpPr>
              <a:spLocks noChangeArrowheads="1"/>
            </p:cNvSpPr>
            <p:nvPr/>
          </p:nvSpPr>
          <p:spPr bwMode="auto">
            <a:xfrm>
              <a:off x="6325207" y="4190624"/>
              <a:ext cx="2590193" cy="2438776"/>
            </a:xfrm>
            <a:prstGeom prst="smileyFace">
              <a:avLst>
                <a:gd name="adj" fmla="val 4653"/>
              </a:avLst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>
              <a:solidFill>
                <a:srgbClr val="7D60A0"/>
              </a:solidFill>
              <a:round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066800"/>
            <a:ext cx="6515100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304800" y="304800"/>
            <a:ext cx="7620000" cy="646113"/>
          </a:xfrm>
          <a:prstGeom prst="rect">
            <a:avLst/>
          </a:prstGeom>
          <a:solidFill>
            <a:srgbClr val="B0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600" b="1">
                <a:solidFill>
                  <a:schemeClr val="bg1"/>
                </a:solidFill>
              </a:rPr>
              <a:t>Dependencia en la oración</a:t>
            </a:r>
            <a:endParaRPr lang="en-US" sz="3600" b="1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105400" y="4648200"/>
            <a:ext cx="1143000" cy="1066800"/>
          </a:xfrm>
          <a:prstGeom prst="ellipse">
            <a:avLst/>
          </a:prstGeom>
          <a:solidFill>
            <a:srgbClr val="A5002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584" name="TextBox 7"/>
          <p:cNvSpPr txBox="1">
            <a:spLocks noChangeArrowheads="1"/>
          </p:cNvSpPr>
          <p:nvPr/>
        </p:nvSpPr>
        <p:spPr bwMode="auto">
          <a:xfrm>
            <a:off x="5105400" y="4953000"/>
            <a:ext cx="1143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100" b="1">
                <a:solidFill>
                  <a:schemeClr val="bg1"/>
                </a:solidFill>
              </a:rPr>
              <a:t>Dependencia en la oración</a:t>
            </a:r>
            <a:endParaRPr lang="en-US" sz="11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5"/>
          <p:cNvSpPr>
            <a:spLocks noGrp="1"/>
          </p:cNvSpPr>
          <p:nvPr>
            <p:ph type="ctrTitle"/>
          </p:nvPr>
        </p:nvSpPr>
        <p:spPr>
          <a:xfrm>
            <a:off x="1676400" y="1600200"/>
            <a:ext cx="6324600" cy="3886200"/>
          </a:xfrm>
        </p:spPr>
        <p:txBody>
          <a:bodyPr/>
          <a:lstStyle/>
          <a:p>
            <a:pPr eaLnBrk="1" hangingPunct="1"/>
            <a:r>
              <a:rPr lang="en-US" sz="4800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La oración es el combustible que mueve a las iglesias que Dios usa para transformar.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228600"/>
            <a:ext cx="6934200" cy="708025"/>
          </a:xfrm>
          <a:prstGeom prst="rect">
            <a:avLst/>
          </a:prstGeom>
          <a:solidFill>
            <a:srgbClr val="B00000"/>
          </a:solidFill>
          <a:ln w="285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Dependencia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 en la </a:t>
            </a:r>
            <a:r>
              <a:rPr 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oración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1143000" y="3048000"/>
            <a:ext cx="25908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29000" y="609600"/>
            <a:ext cx="25908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715000" y="3276600"/>
            <a:ext cx="25908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630" name="TextBox 10"/>
          <p:cNvSpPr txBox="1">
            <a:spLocks noChangeArrowheads="1"/>
          </p:cNvSpPr>
          <p:nvPr/>
        </p:nvSpPr>
        <p:spPr bwMode="auto">
          <a:xfrm>
            <a:off x="3352800" y="1120775"/>
            <a:ext cx="2667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solidFill>
                  <a:srgbClr val="A50021"/>
                </a:solidFill>
              </a:rPr>
              <a:t>Discernir</a:t>
            </a:r>
            <a:endParaRPr lang="es-ES_tradnl" sz="2000" b="1">
              <a:solidFill>
                <a:srgbClr val="A50021"/>
              </a:solidFill>
            </a:endParaRPr>
          </a:p>
          <a:p>
            <a:pPr algn="ctr"/>
            <a:r>
              <a:rPr lang="es-ES_tradnl" sz="2800" b="1"/>
              <a:t>el contexto</a:t>
            </a:r>
            <a:endParaRPr lang="en-US" sz="2800" b="1"/>
          </a:p>
        </p:txBody>
      </p:sp>
      <p:sp>
        <p:nvSpPr>
          <p:cNvPr id="26631" name="TextBox 11"/>
          <p:cNvSpPr txBox="1">
            <a:spLocks noChangeArrowheads="1"/>
          </p:cNvSpPr>
          <p:nvPr/>
        </p:nvSpPr>
        <p:spPr bwMode="auto">
          <a:xfrm>
            <a:off x="5715000" y="3581400"/>
            <a:ext cx="26670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solidFill>
                  <a:srgbClr val="A50021"/>
                </a:solidFill>
              </a:rPr>
              <a:t>Abrazar</a:t>
            </a:r>
            <a:endParaRPr lang="es-ES_tradnl" sz="2000" b="1">
              <a:solidFill>
                <a:srgbClr val="A50021"/>
              </a:solidFill>
            </a:endParaRPr>
          </a:p>
          <a:p>
            <a:pPr algn="ctr"/>
            <a:r>
              <a:rPr lang="es-ES_tradnl" sz="2800" b="1"/>
              <a:t>valores apropiados</a:t>
            </a:r>
            <a:endParaRPr lang="en-US" sz="2800" b="1"/>
          </a:p>
        </p:txBody>
      </p:sp>
      <p:sp>
        <p:nvSpPr>
          <p:cNvPr id="26632" name="TextBox 12"/>
          <p:cNvSpPr txBox="1">
            <a:spLocks noChangeArrowheads="1"/>
          </p:cNvSpPr>
          <p:nvPr/>
        </p:nvSpPr>
        <p:spPr bwMode="auto">
          <a:xfrm>
            <a:off x="1143000" y="3429000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solidFill>
                  <a:srgbClr val="A50021"/>
                </a:solidFill>
              </a:rPr>
              <a:t>Involucrar</a:t>
            </a:r>
          </a:p>
          <a:p>
            <a:pPr algn="ctr"/>
            <a:r>
              <a:rPr lang="es-ES_tradnl" sz="2800" b="1"/>
              <a:t>en prácticas esenciales</a:t>
            </a:r>
            <a:endParaRPr lang="es-ES_tradnl" sz="2400" b="1"/>
          </a:p>
          <a:p>
            <a:pPr algn="ctr"/>
            <a:endParaRPr lang="en-U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066800"/>
            <a:ext cx="6515100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304800" y="304800"/>
            <a:ext cx="7620000" cy="646113"/>
          </a:xfrm>
          <a:prstGeom prst="rect">
            <a:avLst/>
          </a:prstGeom>
          <a:solidFill>
            <a:srgbClr val="B0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solidFill>
                  <a:schemeClr val="bg1"/>
                </a:solidFill>
              </a:rPr>
              <a:t>Adoración</a:t>
            </a:r>
            <a:endParaRPr lang="en-US" sz="3600" b="1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981200" y="2438400"/>
            <a:ext cx="1143000" cy="1066800"/>
          </a:xfrm>
          <a:prstGeom prst="ellipse">
            <a:avLst/>
          </a:prstGeom>
          <a:solidFill>
            <a:srgbClr val="A5002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656" name="TextBox 7"/>
          <p:cNvSpPr txBox="1">
            <a:spLocks noChangeArrowheads="1"/>
          </p:cNvSpPr>
          <p:nvPr/>
        </p:nvSpPr>
        <p:spPr bwMode="auto">
          <a:xfrm>
            <a:off x="2057400" y="2743200"/>
            <a:ext cx="1143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100" b="1">
                <a:solidFill>
                  <a:schemeClr val="bg1"/>
                </a:solidFill>
              </a:rPr>
              <a:t>Adoración</a:t>
            </a:r>
            <a:endParaRPr lang="en-US" sz="11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dmccrar\Desktop\TCGoes2SS_Bkgs\Slide8.JPG"/>
          <p:cNvPicPr>
            <a:picLocks noChangeAspect="1" noChangeArrowheads="1"/>
          </p:cNvPicPr>
          <p:nvPr/>
        </p:nvPicPr>
        <p:blipFill>
          <a:blip r:embed="rId3" cstate="print"/>
          <a:srcRect t="66667" r="61667"/>
          <a:stretch>
            <a:fillRect/>
          </a:stretch>
        </p:blipFill>
        <p:spPr bwMode="auto">
          <a:xfrm>
            <a:off x="0" y="6013450"/>
            <a:ext cx="12954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2" descr="C:\Documents and Settings\dmccrar\Desktop\TCGoes2SS_Bkgs\Slide19.JPG"/>
          <p:cNvPicPr>
            <a:picLocks noChangeAspect="1" noChangeArrowheads="1"/>
          </p:cNvPicPr>
          <p:nvPr/>
        </p:nvPicPr>
        <p:blipFill>
          <a:blip r:embed="rId4" cstate="print"/>
          <a:srcRect r="64166"/>
          <a:stretch>
            <a:fillRect/>
          </a:stretch>
        </p:blipFill>
        <p:spPr bwMode="auto">
          <a:xfrm>
            <a:off x="0" y="0"/>
            <a:ext cx="327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5"/>
          <p:cNvSpPr txBox="1">
            <a:spLocks/>
          </p:cNvSpPr>
          <p:nvPr/>
        </p:nvSpPr>
        <p:spPr>
          <a:xfrm>
            <a:off x="1981200" y="457200"/>
            <a:ext cx="6629400" cy="914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¿</a:t>
            </a:r>
            <a:r>
              <a:rPr lang="en-US" sz="54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Cómo</a:t>
            </a:r>
            <a:r>
              <a:rPr lang="en-US" sz="5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54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podemos</a:t>
            </a:r>
            <a:r>
              <a:rPr lang="en-US" sz="5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54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involucrar</a:t>
            </a:r>
            <a:r>
              <a:rPr lang="en-US" sz="5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a </a:t>
            </a:r>
            <a:r>
              <a:rPr lang="en-US" sz="54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las</a:t>
            </a:r>
            <a:r>
              <a:rPr lang="en-US" sz="5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personas en la </a:t>
            </a:r>
            <a:r>
              <a:rPr lang="en-US" sz="54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adoración</a:t>
            </a:r>
            <a:r>
              <a:rPr lang="en-US" sz="5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privada</a:t>
            </a:r>
            <a:r>
              <a:rPr lang="en-US" sz="5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?</a:t>
            </a:r>
            <a:endParaRPr lang="en-US" sz="6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2867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2DF910-2667-47CF-AFFD-4D6B68A70BE7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rgbClr val="B00000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Dos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problemas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de la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asimilación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 rtlCol="0">
            <a:noAutofit/>
          </a:bodyPr>
          <a:lstStyle/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Personas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fuera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de la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iglesia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que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oran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para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recibir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a Cristo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pero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nunca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llegan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a la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misma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para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bautizarse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y, con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frecuencia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ni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siquiera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a un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servicio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de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adoración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Personas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que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han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asistido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o se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han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unido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a la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iglesia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pero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nunca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avanzan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más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allá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de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asistir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al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servicio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de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adoración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en el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proceso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de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hacer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discípulos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. 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9700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3D29FC3-0C13-49D1-9E9E-FE45403A00B4}" type="slidenum">
              <a:rPr lang="en-US" smtClean="0"/>
              <a:pPr/>
              <a:t>26</a:t>
            </a:fld>
            <a:endParaRPr lang="en-US" smtClean="0"/>
          </a:p>
        </p:txBody>
      </p:sp>
      <p:pic>
        <p:nvPicPr>
          <p:cNvPr id="2970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981200"/>
          </a:xfrm>
          <a:solidFill>
            <a:srgbClr val="B00000"/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Geneva" pitchFamily="-109" charset="-128"/>
                <a:cs typeface="Arial" charset="0"/>
              </a:rPr>
              <a:t>Una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Geneva" pitchFamily="-109" charset="-128"/>
                <a:cs typeface="Arial" charset="0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Geneva" pitchFamily="-109" charset="-128"/>
                <a:cs typeface="Arial" charset="0"/>
              </a:rPr>
              <a:t>solución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Geneva" pitchFamily="-109" charset="-128"/>
                <a:cs typeface="Arial" charset="0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Geneva" pitchFamily="-109" charset="-128"/>
                <a:cs typeface="Arial" charset="0"/>
              </a:rPr>
              <a:t>probada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Geneva" pitchFamily="-109" charset="-128"/>
                <a:cs typeface="Arial" charset="0"/>
              </a:rPr>
              <a:t> de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Geneva" pitchFamily="-109" charset="-128"/>
                <a:cs typeface="Arial" charset="0"/>
              </a:rPr>
              <a:t>asimilación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Geneva" pitchFamily="-109" charset="-128"/>
                <a:cs typeface="Arial" charset="0"/>
              </a:rPr>
              <a:t>: La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Geneva" pitchFamily="-109" charset="-128"/>
                <a:cs typeface="Arial" charset="0"/>
              </a:rPr>
              <a:t>Escuela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Geneva" pitchFamily="-109" charset="-128"/>
                <a:cs typeface="Arial" charset="0"/>
              </a:rPr>
              <a:t> Dominical</a:t>
            </a:r>
            <a:b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Geneva" pitchFamily="-109" charset="-128"/>
                <a:cs typeface="Arial" charset="0"/>
              </a:rPr>
            </a:b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Geneva" pitchFamily="-109" charset="-128"/>
                <a:cs typeface="Arial" charset="0"/>
              </a:rPr>
              <a:t>– el principio 80/20. </a:t>
            </a:r>
          </a:p>
        </p:txBody>
      </p:sp>
      <p:sp>
        <p:nvSpPr>
          <p:cNvPr id="30723" name="Content Placeholder 5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pPr marL="0" indent="0" algn="ctr" eaLnBrk="1" hangingPunct="1"/>
            <a:r>
              <a:rPr lang="en-US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 De los que solo </a:t>
            </a:r>
            <a:r>
              <a:rPr lang="en-US" b="1" i="1" smtClean="0">
                <a:solidFill>
                  <a:srgbClr val="B00000"/>
                </a:solidFill>
                <a:latin typeface="Arial" charset="0"/>
                <a:ea typeface="Geneva" pitchFamily="-109" charset="-128"/>
                <a:cs typeface="Arial" charset="0"/>
              </a:rPr>
              <a:t>asistían al servicio de adoración</a:t>
            </a:r>
            <a:r>
              <a:rPr lang="en-US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, menos del </a:t>
            </a:r>
            <a:r>
              <a:rPr lang="en-US" b="1" smtClean="0">
                <a:solidFill>
                  <a:srgbClr val="B00000"/>
                </a:solidFill>
                <a:latin typeface="Arial" charset="0"/>
                <a:ea typeface="Geneva" pitchFamily="-109" charset="-128"/>
                <a:cs typeface="Arial" charset="0"/>
              </a:rPr>
              <a:t>20%</a:t>
            </a:r>
            <a:r>
              <a:rPr lang="en-US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 siguieron activos 5 años más tarde.</a:t>
            </a:r>
          </a:p>
          <a:p>
            <a:pPr marL="0" indent="0" algn="ctr" eaLnBrk="1" hangingPunct="1"/>
            <a:r>
              <a:rPr lang="en-US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 De los que </a:t>
            </a:r>
            <a:r>
              <a:rPr lang="en-US" b="1" i="1" smtClean="0">
                <a:solidFill>
                  <a:srgbClr val="B00000"/>
                </a:solidFill>
                <a:latin typeface="Arial" charset="0"/>
                <a:ea typeface="Geneva" pitchFamily="-109" charset="-128"/>
                <a:cs typeface="Arial" charset="0"/>
              </a:rPr>
              <a:t>asistían a la Escuela Dominical y al servicio de adoración</a:t>
            </a:r>
            <a:r>
              <a:rPr lang="en-US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, más del  </a:t>
            </a:r>
            <a:r>
              <a:rPr lang="en-US" b="1" smtClean="0">
                <a:solidFill>
                  <a:srgbClr val="B00000"/>
                </a:solidFill>
                <a:latin typeface="Arial" charset="0"/>
                <a:ea typeface="Geneva" pitchFamily="-109" charset="-128"/>
                <a:cs typeface="Arial" charset="0"/>
              </a:rPr>
              <a:t>80%</a:t>
            </a:r>
            <a:r>
              <a:rPr lang="en-US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 siguieron activos después de 5 años.</a:t>
            </a:r>
            <a:endParaRPr lang="en-US" sz="3600" b="1" smtClean="0">
              <a:solidFill>
                <a:srgbClr val="254061"/>
              </a:solidFill>
              <a:latin typeface="Arial" charset="0"/>
              <a:ea typeface="Geneva" pitchFamily="-109" charset="-128"/>
              <a:cs typeface="Arial" charset="0"/>
            </a:endParaRPr>
          </a:p>
        </p:txBody>
      </p:sp>
      <p:sp>
        <p:nvSpPr>
          <p:cNvPr id="30724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2E256A1-CDE2-404D-89E4-613AF59843B0}" type="slidenum">
              <a:rPr lang="en-US" smtClean="0"/>
              <a:pPr/>
              <a:t>27</a:t>
            </a:fld>
            <a:endParaRPr lang="en-US" smtClean="0"/>
          </a:p>
        </p:txBody>
      </p:sp>
      <p:pic>
        <p:nvPicPr>
          <p:cNvPr id="3072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 descr="corp red_wn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8725" y="6096000"/>
            <a:ext cx="1563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4" descr="peopl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39963"/>
            <a:ext cx="9144000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1066800" y="457200"/>
            <a:ext cx="7239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>
                <a:solidFill>
                  <a:schemeClr val="tx2"/>
                </a:solidFill>
              </a:rPr>
              <a:t>Duración del desarrollo espiritual</a:t>
            </a:r>
          </a:p>
          <a:p>
            <a:pPr algn="ctr"/>
            <a:r>
              <a:rPr lang="es-ES_tradnl" sz="1600" b="1">
                <a:solidFill>
                  <a:schemeClr val="tx2"/>
                </a:solidFill>
              </a:rPr>
              <a:t>Ser más semejantes a Cristo desde el nacimiento hasta llegar al cielo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174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925C4A-822A-47FE-80B6-9927735654F7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475" y="1295400"/>
            <a:ext cx="8899525" cy="4114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32772" name="TextBox 8"/>
          <p:cNvSpPr txBox="1">
            <a:spLocks noChangeArrowheads="1"/>
          </p:cNvSpPr>
          <p:nvPr/>
        </p:nvSpPr>
        <p:spPr bwMode="auto">
          <a:xfrm>
            <a:off x="609600" y="533400"/>
            <a:ext cx="8153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>
                <a:solidFill>
                  <a:schemeClr val="tx2"/>
                </a:solidFill>
              </a:rPr>
              <a:t>Duración del desarrollo espiritual</a:t>
            </a:r>
          </a:p>
          <a:p>
            <a:pPr algn="ctr"/>
            <a:r>
              <a:rPr lang="es-ES_tradnl" sz="1200" b="1">
                <a:solidFill>
                  <a:schemeClr val="tx2"/>
                </a:solidFill>
              </a:rPr>
              <a:t>Ser más semejantes a Cristo desde el nacimiento hasta llegar al cielo</a:t>
            </a:r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32773" name="TextBox 6"/>
          <p:cNvSpPr txBox="1">
            <a:spLocks noChangeArrowheads="1"/>
          </p:cNvSpPr>
          <p:nvPr/>
        </p:nvSpPr>
        <p:spPr bwMode="auto">
          <a:xfrm>
            <a:off x="7239000" y="56388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254061"/>
                </a:solidFill>
                <a:latin typeface="Calibri" pitchFamily="34" charset="0"/>
              </a:rPr>
              <a:t>Última página del libro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0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470025"/>
          </a:xfrm>
        </p:spPr>
        <p:txBody>
          <a:bodyPr/>
          <a:lstStyle/>
          <a:p>
            <a:pPr algn="l" eaLnBrk="1" hangingPunct="1"/>
            <a:r>
              <a:rPr lang="en-US" sz="2800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En las iglesias que Dios usa para transformar (y clases)</a:t>
            </a:r>
            <a:r>
              <a:rPr lang="en-US" sz="3600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 </a:t>
            </a:r>
            <a:r>
              <a:rPr lang="en-US" sz="2800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encontramos los principios …</a:t>
            </a:r>
            <a:endParaRPr lang="en-US" sz="3600" b="1" smtClean="0">
              <a:solidFill>
                <a:srgbClr val="254061"/>
              </a:solidFill>
              <a:latin typeface="Arial" charset="0"/>
              <a:ea typeface="Geneva" pitchFamily="-109" charset="-128"/>
              <a:cs typeface="Arial" charset="0"/>
            </a:endParaRPr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990600" y="2667000"/>
            <a:ext cx="7924800" cy="3352800"/>
          </a:xfrm>
        </p:spPr>
        <p:txBody>
          <a:bodyPr/>
          <a:lstStyle/>
          <a:p>
            <a:pPr marL="514350" indent="-514350" algn="l" eaLnBrk="1" hangingPunct="1">
              <a:buFont typeface="Arial" charset="0"/>
              <a:buChar char="•"/>
            </a:pPr>
            <a:r>
              <a:rPr lang="en-US" sz="2800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que transforman a las personas para que sea más semejantes a Cristo,</a:t>
            </a:r>
          </a:p>
          <a:p>
            <a:pPr marL="514350" indent="-514350" algn="l" eaLnBrk="1" hangingPunct="1">
              <a:buFont typeface="Arial" charset="0"/>
              <a:buChar char="•"/>
            </a:pPr>
            <a:r>
              <a:rPr lang="en-US" sz="2800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congregaciones que funcionan como el cuerpo de Cristo y</a:t>
            </a:r>
          </a:p>
          <a:p>
            <a:pPr marL="514350" indent="-514350" algn="l" eaLnBrk="1" hangingPunct="1">
              <a:buFont typeface="Arial" charset="0"/>
              <a:buChar char="•"/>
            </a:pPr>
            <a:r>
              <a:rPr lang="en-US" sz="2800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comunidades que reflejan el Reino de Dios.</a:t>
            </a:r>
          </a:p>
        </p:txBody>
      </p:sp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066800"/>
            <a:ext cx="6515100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304800" y="304800"/>
            <a:ext cx="7620000" cy="646113"/>
          </a:xfrm>
          <a:prstGeom prst="rect">
            <a:avLst/>
          </a:prstGeom>
          <a:solidFill>
            <a:srgbClr val="B0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solidFill>
                  <a:schemeClr val="bg1"/>
                </a:solidFill>
              </a:rPr>
              <a:t>Comunidad</a:t>
            </a:r>
            <a:endParaRPr lang="en-US" sz="3600" b="1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600200" y="4267200"/>
            <a:ext cx="1143000" cy="1066800"/>
          </a:xfrm>
          <a:prstGeom prst="ellipse">
            <a:avLst/>
          </a:prstGeom>
          <a:solidFill>
            <a:srgbClr val="A5002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3800" name="TextBox 7"/>
          <p:cNvSpPr txBox="1">
            <a:spLocks noChangeArrowheads="1"/>
          </p:cNvSpPr>
          <p:nvPr/>
        </p:nvSpPr>
        <p:spPr bwMode="auto">
          <a:xfrm>
            <a:off x="1600200" y="4648200"/>
            <a:ext cx="1143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100" b="1">
                <a:solidFill>
                  <a:schemeClr val="bg1"/>
                </a:solidFill>
              </a:rPr>
              <a:t>Comunidad</a:t>
            </a:r>
            <a:endParaRPr lang="en-US" sz="11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254061"/>
                </a:solidFill>
                <a:latin typeface="Arial" charset="0"/>
                <a:ea typeface="Geneva" pitchFamily="-109" charset="-128"/>
                <a:cs typeface="Arial" charset="0"/>
              </a:rPr>
              <a:t>5 elementos identificados en la vida de un grupo en las IDT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21163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4000" b="1" smtClean="0">
                <a:solidFill>
                  <a:srgbClr val="B00000"/>
                </a:solidFill>
                <a:latin typeface="Arial" charset="0"/>
                <a:ea typeface="Geneva" pitchFamily="-109" charset="-128"/>
                <a:cs typeface="Arial" charset="0"/>
              </a:rPr>
              <a:t> </a:t>
            </a:r>
            <a:r>
              <a:rPr lang="en-US" b="1" smtClean="0">
                <a:solidFill>
                  <a:srgbClr val="B00000"/>
                </a:solidFill>
                <a:latin typeface="Arial" charset="0"/>
                <a:ea typeface="Geneva" pitchFamily="-109" charset="-128"/>
                <a:cs typeface="Arial" charset="0"/>
              </a:rPr>
              <a:t>Orientados en la misión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b="1" smtClean="0">
                <a:solidFill>
                  <a:srgbClr val="B00000"/>
                </a:solidFill>
                <a:latin typeface="Arial" charset="0"/>
                <a:ea typeface="Geneva" pitchFamily="-109" charset="-128"/>
                <a:cs typeface="Arial" charset="0"/>
              </a:rPr>
              <a:t> Mentalidad de comunicar la Palabra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b="1" smtClean="0">
                <a:solidFill>
                  <a:srgbClr val="B00000"/>
                </a:solidFill>
                <a:latin typeface="Arial" charset="0"/>
                <a:ea typeface="Geneva" pitchFamily="-109" charset="-128"/>
                <a:cs typeface="Arial" charset="0"/>
              </a:rPr>
              <a:t> Mentalidad de multiplicación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b="1" smtClean="0">
                <a:solidFill>
                  <a:srgbClr val="B00000"/>
                </a:solidFill>
                <a:latin typeface="Arial" charset="0"/>
                <a:ea typeface="Geneva" pitchFamily="-109" charset="-128"/>
                <a:cs typeface="Arial" charset="0"/>
              </a:rPr>
              <a:t> Reciben y dan la bienvenida a los              extraños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b="1" smtClean="0">
                <a:solidFill>
                  <a:srgbClr val="B00000"/>
                </a:solidFill>
                <a:latin typeface="Arial" charset="0"/>
                <a:ea typeface="Geneva" pitchFamily="-109" charset="-128"/>
                <a:cs typeface="Arial" charset="0"/>
              </a:rPr>
              <a:t>Concentrados en el Reino.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en-US" sz="4000" b="1" smtClean="0">
              <a:solidFill>
                <a:srgbClr val="B00000"/>
              </a:solidFill>
              <a:latin typeface="Arial" charset="0"/>
              <a:ea typeface="Geneva" pitchFamily="-109" charset="-128"/>
              <a:cs typeface="Arial" charset="0"/>
            </a:endParaRPr>
          </a:p>
        </p:txBody>
      </p:sp>
      <p:sp>
        <p:nvSpPr>
          <p:cNvPr id="34820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F2963B7-0ACF-4D58-A15F-0E24B12E1D07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7" name="Title 11"/>
          <p:cNvSpPr txBox="1">
            <a:spLocks/>
          </p:cNvSpPr>
          <p:nvPr/>
        </p:nvSpPr>
        <p:spPr bwMode="auto">
          <a:xfrm>
            <a:off x="1981200" y="5181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200" b="1">
                <a:solidFill>
                  <a:srgbClr val="254061"/>
                </a:solidFill>
                <a:cs typeface="Arial" charset="0"/>
              </a:rPr>
              <a:t>…una gran Escuela Dominical.</a:t>
            </a:r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066800"/>
            <a:ext cx="6515100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304800" y="304800"/>
            <a:ext cx="7620000" cy="646113"/>
          </a:xfrm>
          <a:prstGeom prst="rect">
            <a:avLst/>
          </a:prstGeom>
          <a:solidFill>
            <a:srgbClr val="B0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solidFill>
                  <a:schemeClr val="bg1"/>
                </a:solidFill>
              </a:rPr>
              <a:t>Misión</a:t>
            </a:r>
            <a:endParaRPr lang="en-US" sz="3600" b="1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429000" y="3886200"/>
            <a:ext cx="1143000" cy="1066800"/>
          </a:xfrm>
          <a:prstGeom prst="ellipse">
            <a:avLst/>
          </a:prstGeom>
          <a:solidFill>
            <a:srgbClr val="A5002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848" name="TextBox 7"/>
          <p:cNvSpPr txBox="1">
            <a:spLocks noChangeArrowheads="1"/>
          </p:cNvSpPr>
          <p:nvPr/>
        </p:nvSpPr>
        <p:spPr bwMode="auto">
          <a:xfrm>
            <a:off x="3429000" y="4267200"/>
            <a:ext cx="1143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100" b="1">
                <a:solidFill>
                  <a:schemeClr val="bg1"/>
                </a:solidFill>
              </a:rPr>
              <a:t>Misión</a:t>
            </a:r>
            <a:endParaRPr lang="en-US" sz="11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6"/>
          <p:cNvSpPr txBox="1">
            <a:spLocks noChangeArrowheads="1"/>
          </p:cNvSpPr>
          <p:nvPr/>
        </p:nvSpPr>
        <p:spPr bwMode="auto">
          <a:xfrm>
            <a:off x="914400" y="6858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36867" name="Picture 2" descr="C:\Documents and Settings\dmccrar\Desktop\TCGoes2SS_Bkgs\Slide19.JPG"/>
          <p:cNvPicPr>
            <a:picLocks noChangeAspect="1" noChangeArrowheads="1"/>
          </p:cNvPicPr>
          <p:nvPr/>
        </p:nvPicPr>
        <p:blipFill>
          <a:blip r:embed="rId3" cstate="print"/>
          <a:srcRect r="64166"/>
          <a:stretch>
            <a:fillRect/>
          </a:stretch>
        </p:blipFill>
        <p:spPr bwMode="auto">
          <a:xfrm>
            <a:off x="0" y="0"/>
            <a:ext cx="327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Box 7"/>
          <p:cNvSpPr txBox="1">
            <a:spLocks noChangeArrowheads="1"/>
          </p:cNvSpPr>
          <p:nvPr/>
        </p:nvSpPr>
        <p:spPr bwMode="auto">
          <a:xfrm>
            <a:off x="3810000" y="858838"/>
            <a:ext cx="4114800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5400" b="1">
                <a:solidFill>
                  <a:srgbClr val="A50021"/>
                </a:solidFill>
              </a:rPr>
              <a:t>L</a:t>
            </a:r>
            <a:r>
              <a:rPr lang="es-ES_tradnl" sz="5400" b="1"/>
              <a:t>iberar</a:t>
            </a:r>
          </a:p>
          <a:p>
            <a:endParaRPr lang="es-ES_tradnl" sz="5400" b="1">
              <a:solidFill>
                <a:srgbClr val="A50021"/>
              </a:solidFill>
            </a:endParaRPr>
          </a:p>
          <a:p>
            <a:r>
              <a:rPr lang="es-ES_tradnl" sz="5400" b="1">
                <a:solidFill>
                  <a:srgbClr val="A50021"/>
                </a:solidFill>
              </a:rPr>
              <a:t>R</a:t>
            </a:r>
            <a:r>
              <a:rPr lang="es-ES_tradnl" sz="5400" b="1"/>
              <a:t>eproducir</a:t>
            </a:r>
          </a:p>
          <a:p>
            <a:endParaRPr lang="es-ES_tradnl" sz="5400" b="1">
              <a:solidFill>
                <a:srgbClr val="A50021"/>
              </a:solidFill>
            </a:endParaRPr>
          </a:p>
          <a:p>
            <a:r>
              <a:rPr lang="es-ES_tradnl" sz="5400" b="1">
                <a:solidFill>
                  <a:srgbClr val="A50021"/>
                </a:solidFill>
              </a:rPr>
              <a:t>A</a:t>
            </a:r>
            <a:r>
              <a:rPr lang="es-ES_tradnl" sz="5400" b="1"/>
              <a:t>lcanzar</a:t>
            </a:r>
            <a:endParaRPr lang="en-US" sz="4400" b="1">
              <a:solidFill>
                <a:srgbClr val="A50021"/>
              </a:solidFill>
            </a:endParaRPr>
          </a:p>
        </p:txBody>
      </p:sp>
      <p:pic>
        <p:nvPicPr>
          <p:cNvPr id="3686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902A6E-F243-4607-8967-E56CE51AF5BD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67000" y="381000"/>
            <a:ext cx="3733800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¿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Cómo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una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clase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de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adultos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puede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celebrar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que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los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miembros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acepten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posiciones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de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enseñanza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o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liderazgo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en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una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clase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de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niños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 o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jóvenes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?</a:t>
            </a:r>
          </a:p>
        </p:txBody>
      </p:sp>
      <p:sp>
        <p:nvSpPr>
          <p:cNvPr id="37891" name="TextBox 5"/>
          <p:cNvSpPr txBox="1">
            <a:spLocks noChangeArrowheads="1"/>
          </p:cNvSpPr>
          <p:nvPr/>
        </p:nvSpPr>
        <p:spPr bwMode="auto">
          <a:xfrm>
            <a:off x="0" y="0"/>
            <a:ext cx="1219200" cy="6858000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n-US" sz="1100"/>
          </a:p>
        </p:txBody>
      </p:sp>
      <p:sp>
        <p:nvSpPr>
          <p:cNvPr id="9" name="Rectangle 8"/>
          <p:cNvSpPr/>
          <p:nvPr/>
        </p:nvSpPr>
        <p:spPr>
          <a:xfrm rot="16200000">
            <a:off x="-1786236" y="2654470"/>
            <a:ext cx="4800601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 I B E R A R</a:t>
            </a:r>
          </a:p>
        </p:txBody>
      </p:sp>
      <p:pic>
        <p:nvPicPr>
          <p:cNvPr id="3789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67000" y="609600"/>
            <a:ext cx="4800600" cy="4586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La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mejor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indicación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de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que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una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clase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de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adultos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intenta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reproducirse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es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si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recluta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a un </a:t>
            </a:r>
            <a:r>
              <a:rPr lang="en-US" sz="3200" b="1" dirty="0">
                <a:solidFill>
                  <a:srgbClr val="B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maestro </a:t>
            </a:r>
            <a:r>
              <a:rPr lang="en-US" sz="3200" b="1" dirty="0" err="1">
                <a:solidFill>
                  <a:srgbClr val="B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aprendiz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.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Describa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las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características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de un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candidato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para</a:t>
            </a:r>
            <a:r>
              <a:rPr lang="en-US" sz="3200" b="1" dirty="0">
                <a:solidFill>
                  <a:srgbClr val="254061"/>
                </a:solidFill>
                <a:cs typeface="Arial" charset="0"/>
              </a:rPr>
              <a:t> ser maestro </a:t>
            </a:r>
            <a:r>
              <a:rPr lang="en-US" sz="3200" b="1" dirty="0" err="1">
                <a:solidFill>
                  <a:srgbClr val="254061"/>
                </a:solidFill>
                <a:cs typeface="Arial" charset="0"/>
              </a:rPr>
              <a:t>aprendiz</a:t>
            </a:r>
            <a:r>
              <a:rPr lang="en-US" sz="3600" b="1" dirty="0">
                <a:solidFill>
                  <a:srgbClr val="254061"/>
                </a:solidFill>
                <a:cs typeface="Arial" charset="0"/>
              </a:rPr>
              <a:t>.</a:t>
            </a:r>
          </a:p>
        </p:txBody>
      </p:sp>
      <p:sp>
        <p:nvSpPr>
          <p:cNvPr id="38915" name="TextBox 5"/>
          <p:cNvSpPr txBox="1">
            <a:spLocks noChangeArrowheads="1"/>
          </p:cNvSpPr>
          <p:nvPr/>
        </p:nvSpPr>
        <p:spPr bwMode="auto">
          <a:xfrm>
            <a:off x="0" y="0"/>
            <a:ext cx="1219200" cy="6858000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n-US" sz="1100"/>
          </a:p>
        </p:txBody>
      </p:sp>
      <p:sp>
        <p:nvSpPr>
          <p:cNvPr id="10" name="Rectangle 9"/>
          <p:cNvSpPr/>
          <p:nvPr/>
        </p:nvSpPr>
        <p:spPr>
          <a:xfrm rot="16200000">
            <a:off x="-2814936" y="3013500"/>
            <a:ext cx="685800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 E P R O D U C I R</a:t>
            </a:r>
          </a:p>
        </p:txBody>
      </p:sp>
      <p:pic>
        <p:nvPicPr>
          <p:cNvPr id="3891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8"/>
          <p:cNvSpPr txBox="1">
            <a:spLocks noChangeArrowheads="1"/>
          </p:cNvSpPr>
          <p:nvPr/>
        </p:nvSpPr>
        <p:spPr bwMode="auto">
          <a:xfrm>
            <a:off x="2590800" y="1600200"/>
            <a:ext cx="48006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254061"/>
                </a:solidFill>
                <a:cs typeface="Arial" charset="0"/>
              </a:rPr>
              <a:t>¿Cómo usted describiría la “conversación santa”?</a:t>
            </a:r>
          </a:p>
        </p:txBody>
      </p:sp>
      <p:sp>
        <p:nvSpPr>
          <p:cNvPr id="39939" name="TextBox 5"/>
          <p:cNvSpPr txBox="1">
            <a:spLocks noChangeArrowheads="1"/>
          </p:cNvSpPr>
          <p:nvPr/>
        </p:nvSpPr>
        <p:spPr bwMode="auto">
          <a:xfrm>
            <a:off x="0" y="0"/>
            <a:ext cx="1219200" cy="6858000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n-US" sz="1100"/>
          </a:p>
        </p:txBody>
      </p:sp>
      <p:sp>
        <p:nvSpPr>
          <p:cNvPr id="8" name="Rectangle 7"/>
          <p:cNvSpPr/>
          <p:nvPr/>
        </p:nvSpPr>
        <p:spPr>
          <a:xfrm rot="16200000">
            <a:off x="-1909774" y="3052774"/>
            <a:ext cx="52000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 L C A N Z A R</a:t>
            </a:r>
          </a:p>
        </p:txBody>
      </p:sp>
      <p:pic>
        <p:nvPicPr>
          <p:cNvPr id="3994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WordArt 3"/>
          <p:cNvSpPr>
            <a:spLocks noChangeArrowheads="1" noChangeShapeType="1" noTextEdit="1"/>
          </p:cNvSpPr>
          <p:nvPr/>
        </p:nvSpPr>
        <p:spPr bwMode="auto">
          <a:xfrm>
            <a:off x="3733800" y="2362200"/>
            <a:ext cx="5181600" cy="1524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noFill/>
                  <a:round/>
                  <a:headEnd/>
                  <a:tailEnd/>
                </a:ln>
                <a:solidFill>
                  <a:srgbClr val="3654D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¡Gracias!</a:t>
            </a:r>
          </a:p>
        </p:txBody>
      </p:sp>
      <p:pic>
        <p:nvPicPr>
          <p:cNvPr id="1740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6845"/>
            <a:ext cx="3581400" cy="558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Right"/>
            <a:lightRig rig="threePt" dir="t"/>
          </a:scene3d>
        </p:spPr>
      </p:pic>
      <p:sp>
        <p:nvSpPr>
          <p:cNvPr id="77828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211AA14-B268-46D2-8A05-8852CCE6EF4A}" type="slidenum">
              <a:rPr lang="en-US" smtClean="0"/>
              <a:pPr/>
              <a:t>37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550" y="76200"/>
            <a:ext cx="836295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0" y="0"/>
            <a:ext cx="9144000" cy="7570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819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3463" y="6296025"/>
            <a:ext cx="176053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600200" y="1143000"/>
            <a:ext cx="5718938" cy="37856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EL PODER</a:t>
            </a:r>
          </a:p>
          <a:p>
            <a:pPr algn="ctr">
              <a:defRPr/>
            </a:pPr>
            <a:r>
              <a:rPr lang="es-ES_tradnl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DE UNA</a:t>
            </a:r>
          </a:p>
          <a:p>
            <a:pPr algn="ctr">
              <a:defRPr/>
            </a:pPr>
            <a:r>
              <a:rPr lang="es-ES_tradnl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CLASE</a:t>
            </a:r>
            <a:endParaRPr lang="en-US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197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B392CE1-0004-451A-9EF6-F5BF14BD90C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0" y="0"/>
            <a:ext cx="9144000" cy="7570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921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3463" y="6296025"/>
            <a:ext cx="176053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066800" y="1447800"/>
            <a:ext cx="3853939" cy="255454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UNA</a:t>
            </a:r>
          </a:p>
          <a:p>
            <a:pPr algn="ctr">
              <a:defRPr/>
            </a:pPr>
            <a:r>
              <a:rPr lang="es-ES_tradnl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CLASE</a:t>
            </a:r>
            <a:endParaRPr lang="en-US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90281" y="762000"/>
            <a:ext cx="779381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9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</a:t>
            </a:r>
          </a:p>
          <a:p>
            <a:pPr algn="ctr">
              <a:defRPr/>
            </a:pPr>
            <a:r>
              <a:rPr lang="es-ES_tradnl" sz="9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</a:t>
            </a:r>
          </a:p>
          <a:p>
            <a:pPr algn="ctr">
              <a:defRPr/>
            </a:pPr>
            <a:r>
              <a:rPr lang="es-ES_tradnl" sz="9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</a:t>
            </a:r>
            <a:endParaRPr 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222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803CB31-805D-4A2B-98EA-D3B37D421CAE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0" y="0"/>
            <a:ext cx="9144000" cy="7570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1 1 1 1 1 1 1 1 1 1 1 1 1 1 1 1 1 1 1 1 1 1 1 1 1 1 1 1 1 1 1 1 1 1 1 1 1 1 1 1 1 1 1 1 1 1 1</a:t>
            </a:r>
          </a:p>
          <a:p>
            <a:pPr algn="ctr">
              <a:defRPr/>
            </a:pP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es-ES_tradnl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24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3463" y="6296025"/>
            <a:ext cx="176053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09600" y="1447800"/>
            <a:ext cx="3853939" cy="255454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UNA</a:t>
            </a:r>
          </a:p>
          <a:p>
            <a:pPr algn="ctr">
              <a:defRPr/>
            </a:pPr>
            <a:r>
              <a:rPr lang="es-ES_tradnl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CLASE</a:t>
            </a:r>
            <a:endParaRPr lang="en-US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245" name="Content Placeholder 8"/>
          <p:cNvSpPr>
            <a:spLocks noGrp="1"/>
          </p:cNvSpPr>
          <p:nvPr>
            <p:ph idx="1"/>
          </p:nvPr>
        </p:nvSpPr>
        <p:spPr>
          <a:xfrm>
            <a:off x="4876800" y="381000"/>
            <a:ext cx="3886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800" b="1" smtClean="0">
                <a:solidFill>
                  <a:srgbClr val="632523"/>
                </a:solidFill>
                <a:ea typeface="Geneva" pitchFamily="-109" charset="-128"/>
              </a:rPr>
              <a:t>Alcanza </a:t>
            </a:r>
            <a:r>
              <a:rPr lang="en-US" sz="4000" b="1" smtClean="0">
                <a:solidFill>
                  <a:srgbClr val="10253F"/>
                </a:solidFill>
                <a:ea typeface="Geneva" pitchFamily="-109" charset="-128"/>
              </a:rPr>
              <a:t>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3600" b="1" smtClean="0">
                <a:solidFill>
                  <a:srgbClr val="10253F"/>
                </a:solidFill>
                <a:ea typeface="Geneva" pitchFamily="-109" charset="-128"/>
              </a:rPr>
              <a:t>   a las personas para Cristo</a:t>
            </a:r>
          </a:p>
          <a:p>
            <a:pPr eaLnBrk="1" hangingPunct="1">
              <a:lnSpc>
                <a:spcPct val="90000"/>
              </a:lnSpc>
            </a:pPr>
            <a:r>
              <a:rPr lang="en-US" sz="4400" b="1" smtClean="0">
                <a:solidFill>
                  <a:srgbClr val="632523"/>
                </a:solidFill>
                <a:ea typeface="Geneva" pitchFamily="-109" charset="-128"/>
              </a:rPr>
              <a:t>Las libera</a:t>
            </a:r>
            <a:r>
              <a:rPr lang="en-US" sz="4000" b="1" smtClean="0">
                <a:solidFill>
                  <a:srgbClr val="10253F"/>
                </a:solidFill>
                <a:ea typeface="Geneva" pitchFamily="-109" charset="-128"/>
              </a:rPr>
              <a:t>     </a:t>
            </a:r>
            <a:r>
              <a:rPr lang="en-US" sz="3600" b="1" smtClean="0">
                <a:solidFill>
                  <a:srgbClr val="10253F"/>
                </a:solidFill>
                <a:ea typeface="Geneva" pitchFamily="-109" charset="-128"/>
              </a:rPr>
              <a:t>para servir</a:t>
            </a:r>
          </a:p>
          <a:p>
            <a:pPr eaLnBrk="1" hangingPunct="1">
              <a:lnSpc>
                <a:spcPct val="90000"/>
              </a:lnSpc>
            </a:pPr>
            <a:r>
              <a:rPr lang="en-US" sz="4400" b="1" smtClean="0">
                <a:solidFill>
                  <a:srgbClr val="632523"/>
                </a:solidFill>
                <a:ea typeface="Geneva" pitchFamily="-109" charset="-128"/>
              </a:rPr>
              <a:t>Se reproduce </a:t>
            </a:r>
            <a:r>
              <a:rPr lang="en-US" sz="2800" b="1" smtClean="0">
                <a:solidFill>
                  <a:srgbClr val="10253F"/>
                </a:solidFill>
                <a:ea typeface="Geneva" pitchFamily="-109" charset="-128"/>
              </a:rPr>
              <a:t> a sí misma para hacer un impacto con el Reino.</a:t>
            </a:r>
          </a:p>
        </p:txBody>
      </p:sp>
      <p:sp>
        <p:nvSpPr>
          <p:cNvPr id="10246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D941FF-4387-4CE4-B154-1373CEEF4118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966788"/>
            <a:ext cx="6515100" cy="480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304800" y="304800"/>
            <a:ext cx="5867400" cy="646113"/>
          </a:xfrm>
          <a:prstGeom prst="rect">
            <a:avLst/>
          </a:prstGeom>
          <a:solidFill>
            <a:srgbClr val="B0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600">
                <a:solidFill>
                  <a:schemeClr val="bg1"/>
                </a:solidFill>
              </a:rPr>
              <a:t>Mentalidad misionera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724400" y="1066800"/>
            <a:ext cx="1066800" cy="990600"/>
          </a:xfrm>
          <a:prstGeom prst="ellipse">
            <a:avLst/>
          </a:prstGeom>
          <a:solidFill>
            <a:srgbClr val="A5002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272" name="TextBox 6"/>
          <p:cNvSpPr txBox="1">
            <a:spLocks noChangeArrowheads="1"/>
          </p:cNvSpPr>
          <p:nvPr/>
        </p:nvSpPr>
        <p:spPr bwMode="auto">
          <a:xfrm>
            <a:off x="4724400" y="1371600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200" b="1">
                <a:solidFill>
                  <a:schemeClr val="bg1"/>
                </a:solidFill>
              </a:rPr>
              <a:t>Mentalidad misionera</a:t>
            </a:r>
            <a:endParaRPr lang="en-US" sz="12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4"/>
          <p:cNvSpPr txBox="1">
            <a:spLocks noChangeArrowheads="1"/>
          </p:cNvSpPr>
          <p:nvPr/>
        </p:nvSpPr>
        <p:spPr bwMode="auto">
          <a:xfrm>
            <a:off x="609600" y="1371600"/>
            <a:ext cx="80772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400" b="1">
                <a:solidFill>
                  <a:srgbClr val="002060"/>
                </a:solidFill>
                <a:cs typeface="Arial" charset="0"/>
              </a:rPr>
              <a:t>“Se necesita otra grado de compromiso para, con oración e intención, convertir el estudio en su misión para alcanzar a otros”.</a:t>
            </a:r>
          </a:p>
        </p:txBody>
      </p:sp>
      <p:sp>
        <p:nvSpPr>
          <p:cNvPr id="12291" name="TextBox 7"/>
          <p:cNvSpPr txBox="1">
            <a:spLocks noChangeArrowheads="1"/>
          </p:cNvSpPr>
          <p:nvPr/>
        </p:nvSpPr>
        <p:spPr bwMode="auto">
          <a:xfrm>
            <a:off x="381000" y="228600"/>
            <a:ext cx="6019800" cy="70802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chemeClr val="bg1"/>
                </a:solidFill>
                <a:cs typeface="Arial" charset="0"/>
              </a:rPr>
              <a:t>Mentalidad misionera</a:t>
            </a:r>
          </a:p>
        </p:txBody>
      </p:sp>
      <p:pic>
        <p:nvPicPr>
          <p:cNvPr id="1229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4563" y="6267450"/>
            <a:ext cx="18494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15000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889&quot;&gt;&lt;property id=&quot;20148&quot; value=&quot;5&quot;/&gt;&lt;property id=&quot;20300&quot; value=&quot;Slide 68&quot;/&gt;&lt;property id=&quot;20307&quot; value=&quot;296&quot;/&gt;&lt;/object&gt;&lt;object type=&quot;3&quot; unique_id=&quot;10891&quot;&gt;&lt;property id=&quot;20148&quot; value=&quot;5&quot;/&gt;&lt;property id=&quot;20300&quot; value=&quot;Slide 2&quot;/&gt;&lt;property id=&quot;20307&quot; value=&quot;393&quot;/&gt;&lt;/object&gt;&lt;object type=&quot;3&quot; unique_id=&quot;10892&quot;&gt;&lt;property id=&quot;20148&quot; value=&quot;5&quot;/&gt;&lt;property id=&quot;20300&quot; value=&quot;Slide 3 - &amp;quot;Transformational churches (and classes) transform…&amp;quot;&quot;/&gt;&lt;property id=&quot;20307&quot; value=&quot;302&quot;/&gt;&lt;/object&gt;&lt;object type=&quot;3&quot; unique_id=&quot;10893&quot;&gt;&lt;property id=&quot;20148&quot; value=&quot;5&quot;/&gt;&lt;property id=&quot;20300&quot; value=&quot;Slide 4&quot;/&gt;&lt;property id=&quot;20307&quot; value=&quot;303&quot;/&gt;&lt;/object&gt;&lt;object type=&quot;3&quot; unique_id=&quot;10894&quot;&gt;&lt;property id=&quot;20148&quot; value=&quot;5&quot;/&gt;&lt;property id=&quot;20300&quot; value=&quot;Slide 5&quot;/&gt;&lt;property id=&quot;20307&quot; value=&quot;349&quot;/&gt;&lt;/object&gt;&lt;object type=&quot;3&quot; unique_id=&quot;10895&quot;&gt;&lt;property id=&quot;20148&quot; value=&quot;5&quot;/&gt;&lt;property id=&quot;20300&quot; value=&quot;Slide 6&quot;/&gt;&lt;property id=&quot;20307&quot; value=&quot;347&quot;/&gt;&lt;/object&gt;&lt;object type=&quot;3&quot; unique_id=&quot;10896&quot;&gt;&lt;property id=&quot;20148&quot; value=&quot;5&quot;/&gt;&lt;property id=&quot;20300&quot; value=&quot;Slide 7&quot;/&gt;&lt;property id=&quot;20307&quot; value=&quot;346&quot;/&gt;&lt;/object&gt;&lt;object type=&quot;3&quot; unique_id=&quot;10897&quot;&gt;&lt;property id=&quot;20148&quot; value=&quot;5&quot;/&gt;&lt;property id=&quot;20300&quot; value=&quot;Slide 8&quot;/&gt;&lt;property id=&quot;20307&quot; value=&quot;328&quot;/&gt;&lt;/object&gt;&lt;object type=&quot;3&quot; unique_id=&quot;10898&quot;&gt;&lt;property id=&quot;20148&quot; value=&quot;5&quot;/&gt;&lt;property id=&quot;20300&quot; value=&quot;Slide 9&quot;/&gt;&lt;property id=&quot;20307&quot; value=&quot;348&quot;/&gt;&lt;/object&gt;&lt;object type=&quot;3&quot; unique_id=&quot;10899&quot;&gt;&lt;property id=&quot;20148&quot; value=&quot;5&quot;/&gt;&lt;property id=&quot;20300&quot; value=&quot;Slide 10&quot;/&gt;&lt;property id=&quot;20307&quot; value=&quot;329&quot;/&gt;&lt;/object&gt;&lt;object type=&quot;3&quot; unique_id=&quot;10900&quot;&gt;&lt;property id=&quot;20148&quot; value=&quot;5&quot;/&gt;&lt;property id=&quot;20300&quot; value=&quot;Slide 11 - &amp;quot;Sunday School As a Missionary Movement Is in Its Third Century&amp;quot;&quot;/&gt;&lt;property id=&quot;20307&quot; value=&quot;330&quot;/&gt;&lt;/object&gt;&lt;object type=&quot;3&quot; unique_id=&quot;10901&quot;&gt;&lt;property id=&quot;20148&quot; value=&quot;5&quot;/&gt;&lt;property id=&quot;20300&quot; value=&quot;Slide 12&quot;/&gt;&lt;property id=&quot;20307&quot; value=&quot;394&quot;/&gt;&lt;/object&gt;&lt;object type=&quot;3&quot; unique_id=&quot;10902&quot;&gt;&lt;property id=&quot;20148&quot; value=&quot;5&quot;/&gt;&lt;property id=&quot;20300&quot; value=&quot;Slide 13&quot;/&gt;&lt;property id=&quot;20307&quot; value=&quot;396&quot;/&gt;&lt;/object&gt;&lt;object type=&quot;3&quot; unique_id=&quot;10903&quot;&gt;&lt;property id=&quot;20148&quot; value=&quot;5&quot;/&gt;&lt;property id=&quot;20300&quot; value=&quot;Slide 14&quot;/&gt;&lt;property id=&quot;20307&quot; value=&quot;395&quot;/&gt;&lt;/object&gt;&lt;object type=&quot;3&quot; unique_id=&quot;10904&quot;&gt;&lt;property id=&quot;20148&quot; value=&quot;5&quot;/&gt;&lt;property id=&quot;20300&quot; value=&quot;Slide 15 - &amp;quot;Other options for grouping adults…&amp;#x0D;&amp;#x0A;&amp;quot;&quot;/&gt;&lt;property id=&quot;20307&quot; value=&quot;350&quot;/&gt;&lt;/object&gt;&lt;object type=&quot;3&quot; unique_id=&quot;10905&quot;&gt;&lt;property id=&quot;20148&quot; value=&quot;5&quot;/&gt;&lt;property id=&quot;20300&quot; value=&quot;Slide 16&quot;/&gt;&lt;property id=&quot;20307&quot; value=&quot;333&quot;/&gt;&lt;/object&gt;&lt;object type=&quot;3&quot; unique_id=&quot;10906&quot;&gt;&lt;property id=&quot;20148&quot; value=&quot;5&quot;/&gt;&lt;property id=&quot;20300&quot; value=&quot;Slide 17&quot;/&gt;&lt;property id=&quot;20307&quot; value=&quot;397&quot;/&gt;&lt;/object&gt;&lt;object type=&quot;3&quot; unique_id=&quot;10907&quot;&gt;&lt;property id=&quot;20148&quot; value=&quot;5&quot;/&gt;&lt;property id=&quot;20300&quot; value=&quot;Slide 18&quot;/&gt;&lt;property id=&quot;20307&quot; value=&quot;351&quot;/&gt;&lt;/object&gt;&lt;object type=&quot;3&quot; unique_id=&quot;10908&quot;&gt;&lt;property id=&quot;20148&quot; value=&quot;5&quot;/&gt;&lt;property id=&quot;20300&quot; value=&quot;Slide 19&quot;/&gt;&lt;property id=&quot;20307&quot; value=&quot;334&quot;/&gt;&lt;/object&gt;&lt;object type=&quot;3&quot; unique_id=&quot;10909&quot;&gt;&lt;property id=&quot;20148&quot; value=&quot;5&quot;/&gt;&lt;property id=&quot;20300&quot; value=&quot;Slide 20&quot;/&gt;&lt;property id=&quot;20307&quot; value=&quot;398&quot;/&gt;&lt;/object&gt;&lt;object type=&quot;3&quot; unique_id=&quot;10910&quot;&gt;&lt;property id=&quot;20148&quot; value=&quot;5&quot;/&gt;&lt;property id=&quot;20300&quot; value=&quot;Slide 21 - &amp;quot;Open Groups practice open enrollment&amp;quot;&quot;/&gt;&lt;property id=&quot;20307&quot; value=&quot;352&quot;/&gt;&lt;/object&gt;&lt;object type=&quot;3&quot; unique_id=&quot;10911&quot;&gt;&lt;property id=&quot;20148&quot; value=&quot;5&quot;/&gt;&lt;property id=&quot;20300&quot; value=&quot;Slide 22&quot;/&gt;&lt;property id=&quot;20307&quot; value=&quot;336&quot;/&gt;&lt;/object&gt;&lt;object type=&quot;3&quot; unique_id=&quot;10912&quot;&gt;&lt;property id=&quot;20148&quot; value=&quot;5&quot;/&gt;&lt;property id=&quot;20300&quot; value=&quot;Slide 23&quot;/&gt;&lt;property id=&quot;20307&quot; value=&quot;337&quot;/&gt;&lt;/object&gt;&lt;object type=&quot;3&quot; unique_id=&quot;10913&quot;&gt;&lt;property id=&quot;20148&quot; value=&quot;5&quot;/&gt;&lt;property id=&quot;20300&quot; value=&quot;Slide 25&quot;/&gt;&lt;property id=&quot;20307&quot; value=&quot;339&quot;/&gt;&lt;/object&gt;&lt;object type=&quot;3&quot; unique_id=&quot;10914&quot;&gt;&lt;property id=&quot;20148&quot; value=&quot;5&quot;/&gt;&lt;property id=&quot;20300&quot; value=&quot;Slide 26 - &amp;quot;Open Enrollment&amp;quot;&quot;/&gt;&lt;property id=&quot;20307&quot; value=&quot;353&quot;/&gt;&lt;/object&gt;&lt;object type=&quot;3&quot; unique_id=&quot;10915&quot;&gt;&lt;property id=&quot;20148&quot; value=&quot;5&quot;/&gt;&lt;property id=&quot;20300&quot; value=&quot;Slide 27 - &amp;quot;What is the&amp;#x0D;&amp;#x0A;Irreducible Law of Kingdom Growth?&amp;quot;&quot;/&gt;&lt;property id=&quot;20307&quot; value=&quot;340&quot;/&gt;&lt;/object&gt;&lt;object type=&quot;3&quot; unique_id=&quot;10916&quot;&gt;&lt;property id=&quot;20148&quot; value=&quot;5&quot;/&gt;&lt;property id=&quot;20300&quot; value=&quot;Slide 28&quot;/&gt;&lt;property id=&quot;20307&quot; value=&quot;354&quot;/&gt;&lt;/object&gt;&lt;object type=&quot;3&quot; unique_id=&quot;10917&quot;&gt;&lt;property id=&quot;20148&quot; value=&quot;5&quot;/&gt;&lt;property id=&quot;20300&quot; value=&quot;Slide 29 - &amp;quot;In Transformational Churches, groups were “on purpose.” And they were primarily focused on individual people.&amp;quot;&quot;/&gt;&lt;property id=&quot;20307&quot; value=&quot;358&quot;/&gt;&lt;/object&gt;&lt;object type=&quot;3&quot; unique_id=&quot;10918&quot;&gt;&lt;property id=&quot;20148&quot; value=&quot;5&quot;/&gt;&lt;property id=&quot;20300&quot; value=&quot;Slide 30&quot;/&gt;&lt;property id=&quot;20307&quot; value=&quot;343&quot;/&gt;&lt;/object&gt;&lt;object type=&quot;3&quot; unique_id=&quot;10919&quot;&gt;&lt;property id=&quot;20148&quot; value=&quot;5&quot;/&gt;&lt;property id=&quot;20300&quot; value=&quot;Slide 36 - &amp;quot;What is “step-two” after worship?&amp;quot;&quot;/&gt;&lt;property id=&quot;20307&quot; value=&quot;344&quot;/&gt;&lt;/object&gt;&lt;object type=&quot;3&quot; unique_id=&quot;10920&quot;&gt;&lt;property id=&quot;20148&quot; value=&quot;5&quot;/&gt;&lt;property id=&quot;20300&quot; value=&quot;Slide 37 - &amp;quot;Care group leaders model relational intentionality.&amp;quot;&quot;/&gt;&lt;property id=&quot;20307&quot; value=&quot;301&quot;/&gt;&lt;/object&gt;&lt;object type=&quot;3&quot; unique_id=&quot;10921&quot;&gt;&lt;property id=&quot;20148&quot; value=&quot;5&quot;/&gt;&lt;property id=&quot;20300&quot; value=&quot;Slide 38 - &amp;quot;Contact every member every week.&amp;quot;&quot;/&gt;&lt;property id=&quot;20307&quot; value=&quot;360&quot;/&gt;&lt;/object&gt;&lt;object type=&quot;3&quot; unique_id=&quot;10922&quot;&gt;&lt;property id=&quot;20148&quot; value=&quot;5&quot;/&gt;&lt;property id=&quot;20300&quot; value=&quot;Slide 39&quot;/&gt;&lt;property id=&quot;20307&quot; value=&quot;376&quot;/&gt;&lt;/object&gt;&lt;object type=&quot;3&quot; unique_id=&quot;10923&quot;&gt;&lt;property id=&quot;20148&quot; value=&quot;5&quot;/&gt;&lt;property id=&quot;20300&quot; value=&quot;Slide 40 - &amp;quot;Prayer is the fuel that drives the Transformational Churches.&amp;quot;&quot;/&gt;&lt;property id=&quot;20307&quot; value=&quot;361&quot;/&gt;&lt;/object&gt;&lt;object type=&quot;3&quot; unique_id=&quot;10924&quot;&gt;&lt;property id=&quot;20148&quot; value=&quot;5&quot;/&gt;&lt;property id=&quot;20300&quot; value=&quot;Slide 41 - &amp;quot;How can prayer “fuel” what happens:&amp;quot;&quot;/&gt;&lt;property id=&quot;20307&quot; value=&quot;362&quot;/&gt;&lt;/object&gt;&lt;object type=&quot;3&quot; unique_id=&quot;10925&quot;&gt;&lt;property id=&quot;20148&quot; value=&quot;5&quot;/&gt;&lt;property id=&quot;20300&quot; value=&quot;Slide 42 - &amp;quot;How are prayer requests indicators of a Transformational Class?&amp;quot;&quot;/&gt;&lt;property id=&quot;20307&quot; value=&quot;377&quot;/&gt;&lt;/object&gt;&lt;object type=&quot;3&quot; unique_id=&quot;10926&quot;&gt;&lt;property id=&quot;20148&quot; value=&quot;5&quot;/&gt;&lt;property id=&quot;20300&quot; value=&quot;Slide 43&quot;/&gt;&lt;property id=&quot;20307&quot; value=&quot;378&quot;/&gt;&lt;/object&gt;&lt;object type=&quot;3&quot; unique_id=&quot;10927&quot;&gt;&lt;property id=&quot;20148&quot; value=&quot;5&quot;/&gt;&lt;property id=&quot;20300&quot; value=&quot;Slide 44&quot;/&gt;&lt;property id=&quot;20307&quot; value=&quot;357&quot;/&gt;&lt;/object&gt;&lt;object type=&quot;3&quot; unique_id=&quot;10928&quot;&gt;&lt;property id=&quot;20148&quot; value=&quot;5&quot;/&gt;&lt;property id=&quot;20300&quot; value=&quot;Slide 45&quot;/&gt;&lt;property id=&quot;20307&quot; value=&quot;385&quot;/&gt;&lt;/object&gt;&lt;object type=&quot;3&quot; unique_id=&quot;10929&quot;&gt;&lt;property id=&quot;20148&quot; value=&quot;5&quot;/&gt;&lt;property id=&quot;20300&quot; value=&quot;Slide 46 - &amp;quot;Two assimilation problems:&amp;quot;&quot;/&gt;&lt;property id=&quot;20307&quot; value=&quot;379&quot;/&gt;&lt;/object&gt;&lt;object type=&quot;3&quot; unique_id=&quot;10930&quot;&gt;&lt;property id=&quot;20148&quot; value=&quot;5&quot;/&gt;&lt;property id=&quot;20300&quot; value=&quot;Slide 47 - &amp;quot;A proven assimilation solution:&amp;#x0D;&amp;#x0A;Sunday School – &amp;#x0D;&amp;#x0A;the 80/20 principle.&amp;quot;&quot;/&gt;&lt;property id=&quot;20307&quot; value=&quot;372&quot;/&gt;&lt;/object&gt;&lt;object type=&quot;3&quot; unique_id=&quot;10931&quot;&gt;&lt;property id=&quot;20148&quot; value=&quot;5&quot;/&gt;&lt;property id=&quot;20300&quot; value=&quot;Slide 48 - &amp;quot;Obedience as worship&amp;quot;&quot;/&gt;&lt;property id=&quot;20307&quot; value=&quot;380&quot;/&gt;&lt;/object&gt;&lt;object type=&quot;3&quot; unique_id=&quot;10932&quot;&gt;&lt;property id=&quot;20148&quot; value=&quot;5&quot;/&gt;&lt;property id=&quot;20300&quot; value=&quot;Slide 50&quot;/&gt;&lt;property id=&quot;20307&quot; value=&quot;384&quot;/&gt;&lt;/object&gt;&lt;object type=&quot;3&quot; unique_id=&quot;10936&quot;&gt;&lt;property id=&quot;20148&quot; value=&quot;5&quot;/&gt;&lt;property id=&quot;20300&quot; value=&quot;Slide 51&quot;/&gt;&lt;property id=&quot;20307&quot; value=&quot;386&quot;/&gt;&lt;/object&gt;&lt;object type=&quot;3&quot; unique_id=&quot;10937&quot;&gt;&lt;property id=&quot;20148&quot; value=&quot;5&quot;/&gt;&lt;property id=&quot;20300&quot; value=&quot;Slide 52&quot;/&gt;&lt;property id=&quot;20307&quot; value=&quot;399&quot;/&gt;&lt;/object&gt;&lt;object type=&quot;3&quot; unique_id=&quot;10938&quot;&gt;&lt;property id=&quot;20148&quot; value=&quot;5&quot;/&gt;&lt;property id=&quot;20300&quot; value=&quot;Slide 53&quot;/&gt;&lt;property id=&quot;20307&quot; value=&quot;355&quot;/&gt;&lt;/object&gt;&lt;object type=&quot;3&quot; unique_id=&quot;10939&quot;&gt;&lt;property id=&quot;20148&quot; value=&quot;5&quot;/&gt;&lt;property id=&quot;20300&quot; value=&quot;Slide 54 - &amp;quot;5 Elements of Group Life in the Transformational Church&amp;quot;&quot;/&gt;&lt;property id=&quot;20307&quot; value=&quot;387&quot;/&gt;&lt;/object&gt;&lt;object type=&quot;3&quot; unique_id=&quot;10940&quot;&gt;&lt;property id=&quot;20148&quot; value=&quot;5&quot;/&gt;&lt;property id=&quot;20300&quot; value=&quot;Slide 55&quot;/&gt;&lt;property id=&quot;20307&quot; value=&quot;388&quot;/&gt;&lt;/object&gt;&lt;object type=&quot;3&quot; unique_id=&quot;10941&quot;&gt;&lt;property id=&quot;20148&quot; value=&quot;5&quot;/&gt;&lt;property id=&quot;20300&quot; value=&quot;Slide 56&quot;/&gt;&lt;property id=&quot;20307&quot; value=&quot;363&quot;/&gt;&lt;/object&gt;&lt;object type=&quot;3&quot; unique_id=&quot;10942&quot;&gt;&lt;property id=&quot;20148&quot; value=&quot;5&quot;/&gt;&lt;property id=&quot;20300&quot; value=&quot;Slide 57&quot;/&gt;&lt;property id=&quot;20307&quot; value=&quot;400&quot;/&gt;&lt;/object&gt;&lt;object type=&quot;3&quot; unique_id=&quot;10943&quot;&gt;&lt;property id=&quot;20148&quot; value=&quot;5&quot;/&gt;&lt;property id=&quot;20300&quot; value=&quot;Slide 58&quot;/&gt;&lt;property id=&quot;20307&quot; value=&quot;364&quot;/&gt;&lt;/object&gt;&lt;object type=&quot;3&quot; unique_id=&quot;10944&quot;&gt;&lt;property id=&quot;20148&quot; value=&quot;5&quot;/&gt;&lt;property id=&quot;20300&quot; value=&quot;Slide 59&quot;/&gt;&lt;property id=&quot;20307&quot; value=&quot;356&quot;/&gt;&lt;/object&gt;&lt;object type=&quot;3&quot; unique_id=&quot;10945&quot;&gt;&lt;property id=&quot;20148&quot; value=&quot;5&quot;/&gt;&lt;property id=&quot;20300&quot; value=&quot;Slide 60&quot;/&gt;&lt;property id=&quot;20307&quot; value=&quot;365&quot;/&gt;&lt;/object&gt;&lt;object type=&quot;3&quot; unique_id=&quot;10946&quot;&gt;&lt;property id=&quot;20148&quot; value=&quot;5&quot;/&gt;&lt;property id=&quot;20300&quot; value=&quot;Slide 61&quot;/&gt;&lt;property id=&quot;20307&quot; value=&quot;366&quot;/&gt;&lt;/object&gt;&lt;object type=&quot;3&quot; unique_id=&quot;10947&quot;&gt;&lt;property id=&quot;20148&quot; value=&quot;5&quot;/&gt;&lt;property id=&quot;20300&quot; value=&quot;Slide 62&quot;/&gt;&lt;property id=&quot;20307&quot; value=&quot;390&quot;/&gt;&lt;/object&gt;&lt;object type=&quot;3&quot; unique_id=&quot;10948&quot;&gt;&lt;property id=&quot;20148&quot; value=&quot;5&quot;/&gt;&lt;property id=&quot;20300&quot; value=&quot;Slide 63&quot;/&gt;&lt;property id=&quot;20307&quot; value=&quot;367&quot;/&gt;&lt;/object&gt;&lt;object type=&quot;3&quot; unique_id=&quot;10949&quot;&gt;&lt;property id=&quot;20148&quot; value=&quot;5&quot;/&gt;&lt;property id=&quot;20300&quot; value=&quot;Slide 64&quot;/&gt;&lt;property id=&quot;20307&quot; value=&quot;391&quot;/&gt;&lt;/object&gt;&lt;object type=&quot;3&quot; unique_id=&quot;10950&quot;&gt;&lt;property id=&quot;20148&quot; value=&quot;5&quot;/&gt;&lt;property id=&quot;20300&quot; value=&quot;Slide 65 - &amp;quot;“What can we do to get more people to join our church or class?”&amp;quot;&quot;/&gt;&lt;property id=&quot;20307&quot; value=&quot;368&quot;/&gt;&lt;/object&gt;&lt;object type=&quot;3&quot; unique_id=&quot;10951&quot;&gt;&lt;property id=&quot;20148&quot; value=&quot;5&quot;/&gt;&lt;property id=&quot;20300&quot; value=&quot;Slide 66&quot;/&gt;&lt;property id=&quot;20307&quot; value=&quot;392&quot;/&gt;&lt;/object&gt;&lt;object type=&quot;3&quot; unique_id=&quot;10952&quot;&gt;&lt;property id=&quot;20148&quot; value=&quot;5&quot;/&gt;&lt;property id=&quot;20300&quot; value=&quot;Slide 67&quot;/&gt;&lt;property id=&quot;20307&quot; value=&quot;369&quot;/&gt;&lt;/object&gt;&lt;object type=&quot;3&quot; unique_id=&quot;11217&quot;&gt;&lt;property id=&quot;20148&quot; value=&quot;5&quot;/&gt;&lt;property id=&quot;20300&quot; value=&quot;Slide 1&quot;/&gt;&lt;property id=&quot;20307&quot; value=&quot;401&quot;/&gt;&lt;/object&gt;&lt;object type=&quot;3&quot; unique_id=&quot;11814&quot;&gt;&lt;property id=&quot;20148&quot; value=&quot;5&quot;/&gt;&lt;property id=&quot;20300&quot; value=&quot;Slide 24 - &amp;quot;Open Groups expect new people every week&amp;quot;&quot;/&gt;&lt;property id=&quot;20307&quot; value=&quot;402&quot;/&gt;&lt;/object&gt;&lt;object type=&quot;3&quot; unique_id=&quot;11815&quot;&gt;&lt;property id=&quot;20148&quot; value=&quot;5&quot;/&gt;&lt;property id=&quot;20300&quot; value=&quot;Slide 31&quot;/&gt;&lt;property id=&quot;20307&quot; value=&quot;403&quot;/&gt;&lt;/object&gt;&lt;object type=&quot;3&quot; unique_id=&quot;11816&quot;&gt;&lt;property id=&quot;20148&quot; value=&quot;5&quot;/&gt;&lt;property id=&quot;20300&quot; value=&quot;Slide 32&quot;/&gt;&lt;property id=&quot;20307&quot; value=&quot;404&quot;/&gt;&lt;/object&gt;&lt;object type=&quot;3&quot; unique_id=&quot;11817&quot;&gt;&lt;property id=&quot;20148&quot; value=&quot;5&quot;/&gt;&lt;property id=&quot;20300&quot; value=&quot;Slide 33&quot;/&gt;&lt;property id=&quot;20307&quot; value=&quot;405&quot;/&gt;&lt;/object&gt;&lt;object type=&quot;3&quot; unique_id=&quot;11818&quot;&gt;&lt;property id=&quot;20148&quot; value=&quot;5&quot;/&gt;&lt;property id=&quot;20300&quot; value=&quot;Slide 34&quot;/&gt;&lt;property id=&quot;20307&quot; value=&quot;407&quot;/&gt;&lt;/object&gt;&lt;object type=&quot;3&quot; unique_id=&quot;11819&quot;&gt;&lt;property id=&quot;20148&quot; value=&quot;5&quot;/&gt;&lt;property id=&quot;20300&quot; value=&quot;Slide 35&quot;/&gt;&lt;property id=&quot;20307&quot; value=&quot;406&quot;/&gt;&lt;/object&gt;&lt;object type=&quot;3&quot; unique_id=&quot;12036&quot;&gt;&lt;property id=&quot;20148&quot; value=&quot;5&quot;/&gt;&lt;property id=&quot;20300&quot; value=&quot;Slide 49&quot;/&gt;&lt;property id=&quot;20307&quot; value=&quot;408&quot;/&gt;&lt;/object&gt;&lt;object type=&quot;3&quot; unique_id=&quot;12387&quot;&gt;&lt;property id=&quot;20148&quot; value=&quot;5&quot;/&gt;&lt;property id=&quot;20300&quot; value=&quot;Slide 69&quot;/&gt;&lt;property id=&quot;20307&quot; value=&quot;409&quot;/&gt;&lt;/object&gt;&lt;object type=&quot;3&quot; unique_id=&quot;12388&quot;&gt;&lt;property id=&quot;20148&quot; value=&quot;5&quot;/&gt;&lt;property id=&quot;20300&quot; value=&quot;Slide 70&quot;/&gt;&lt;property id=&quot;20307&quot; value=&quot;410&quot;/&gt;&lt;/object&gt;&lt;object type=&quot;3&quot; unique_id=&quot;12389&quot;&gt;&lt;property id=&quot;20148&quot; value=&quot;5&quot;/&gt;&lt;property id=&quot;20300&quot; value=&quot;Slide 71&quot;/&gt;&lt;property id=&quot;20307&quot; value=&quot;411&quot;/&gt;&lt;/object&gt;&lt;object type=&quot;3&quot; unique_id=&quot;12390&quot;&gt;&lt;property id=&quot;20148&quot; value=&quot;5&quot;/&gt;&lt;property id=&quot;20300&quot; value=&quot;Slide 72&quot;/&gt;&lt;property id=&quot;20307&quot; value=&quot;412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5484</TotalTime>
  <Words>4313</Words>
  <Application>Microsoft Office PowerPoint</Application>
  <PresentationFormat>On-screen Show (4:3)</PresentationFormat>
  <Paragraphs>335</Paragraphs>
  <Slides>37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Slide 1</vt:lpstr>
      <vt:lpstr>Slide 2</vt:lpstr>
      <vt:lpstr>En las iglesias que Dios usa para transformar (y clases) encontramos los principios …</vt:lpstr>
      <vt:lpstr>Slide 4</vt:lpstr>
      <vt:lpstr>Slide 5</vt:lpstr>
      <vt:lpstr>Slide 6</vt:lpstr>
      <vt:lpstr>Slide 7</vt:lpstr>
      <vt:lpstr>Slide 8</vt:lpstr>
      <vt:lpstr>Slide 9</vt:lpstr>
      <vt:lpstr>Slide 10</vt:lpstr>
      <vt:lpstr>Otras opciones para agrupar a los personas… </vt:lpstr>
      <vt:lpstr>Slide 12</vt:lpstr>
      <vt:lpstr>Slide 13</vt:lpstr>
      <vt:lpstr>Los groups abiertos practican la matrícula abierta </vt:lpstr>
      <vt:lpstr>Los grupos abiertos esperan nuevas personas  cada semana</vt:lpstr>
      <vt:lpstr>Slide 16</vt:lpstr>
      <vt:lpstr> En las iglesias que Dios usa para transformar los grupos tenían “un propósito” y principalmente se enfocaban en cada persona.</vt:lpstr>
      <vt:lpstr>Slide 18</vt:lpstr>
      <vt:lpstr>¿Cuál es el “segundo paso” después de la adoración?</vt:lpstr>
      <vt:lpstr>Los líderes de los grupos de cuidado modelan la intencionalidad en las relaciones.</vt:lpstr>
      <vt:lpstr>Slide 21</vt:lpstr>
      <vt:lpstr>La oración es el combustible que mueve a las iglesias que Dios usa para transformar. </vt:lpstr>
      <vt:lpstr>Slide 23</vt:lpstr>
      <vt:lpstr>Slide 24</vt:lpstr>
      <vt:lpstr>Slide 25</vt:lpstr>
      <vt:lpstr>Dos problemas de la asimilación:</vt:lpstr>
      <vt:lpstr>Una solución probada de asimilación: La Escuela Dominical – el principio 80/20. </vt:lpstr>
      <vt:lpstr>Slide 28</vt:lpstr>
      <vt:lpstr>Slide 29</vt:lpstr>
      <vt:lpstr>Slide 30</vt:lpstr>
      <vt:lpstr>5 elementos identificados en la vida de un grupo en las IDT</vt:lpstr>
      <vt:lpstr>Slide 32</vt:lpstr>
      <vt:lpstr>Slide 33</vt:lpstr>
      <vt:lpstr>Slide 34</vt:lpstr>
      <vt:lpstr>Slide 35</vt:lpstr>
      <vt:lpstr>Slide 36</vt:lpstr>
      <vt:lpstr>Slide 37</vt:lpstr>
    </vt:vector>
  </TitlesOfParts>
  <Company>LifeWay Christian Resources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G. Dwayne McCrary</dc:creator>
  <cp:lastModifiedBy>KSOLIS</cp:lastModifiedBy>
  <cp:revision>808</cp:revision>
  <dcterms:created xsi:type="dcterms:W3CDTF">2010-12-07T12:15:23Z</dcterms:created>
  <dcterms:modified xsi:type="dcterms:W3CDTF">2011-05-12T23:13:10Z</dcterms:modified>
</cp:coreProperties>
</file>