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82" r:id="rId4"/>
    <p:sldId id="259" r:id="rId5"/>
    <p:sldId id="261" r:id="rId6"/>
    <p:sldId id="263" r:id="rId7"/>
    <p:sldId id="260" r:id="rId8"/>
    <p:sldId id="264" r:id="rId9"/>
    <p:sldId id="265" r:id="rId10"/>
    <p:sldId id="266" r:id="rId11"/>
    <p:sldId id="267" r:id="rId12"/>
    <p:sldId id="29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4" r:id="rId24"/>
    <p:sldId id="283" r:id="rId25"/>
    <p:sldId id="285" r:id="rId26"/>
    <p:sldId id="286" r:id="rId27"/>
    <p:sldId id="287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5" r:id="rId52"/>
    <p:sldId id="313" r:id="rId53"/>
    <p:sldId id="314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B8BA-6602-4C07-B31E-6FB02B00E2B2}" type="datetimeFigureOut">
              <a:rPr lang="en-US" smtClean="0"/>
              <a:pPr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6C4B4-3986-4FAD-8F87-64F49E99E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gular_title with tag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600200" y="2133600"/>
            <a:ext cx="5410200" cy="3505201"/>
          </a:xfrm>
        </p:spPr>
        <p:txBody>
          <a:bodyPr>
            <a:normAutofit/>
          </a:bodyPr>
          <a:lstStyle/>
          <a:p>
            <a:pPr marL="461963" indent="-461963">
              <a:buFont typeface="+mj-lt"/>
              <a:buAutoNum type="arabicPeriod"/>
            </a:pPr>
            <a:r>
              <a:rPr lang="en-US" dirty="0" smtClean="0"/>
              <a:t>Resist the urge to go deeper.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Choose trustworthy ongoing curriculum.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Keep the attention of your group focused outwardly.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of                               Foundational Discipleship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2514601"/>
            <a:ext cx="7086600" cy="228600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How do you see the three implications for foundational discipleship playing  out in your class?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Implications of                               Foundational Discipleship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Enroll People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1600200"/>
            <a:ext cx="4419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chemeClr val="bg1"/>
                </a:solidFill>
              </a:rPr>
              <a:t>Enrolling people in Bible study means we must change the conversation when a guest comes to our Bible study session.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                                 (page 16)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Open Groups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1600200"/>
            <a:ext cx="426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What is an open group?</a:t>
            </a:r>
          </a:p>
          <a:p>
            <a:pPr>
              <a:spcBef>
                <a:spcPts val="24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What are elements of an open group?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Open Groups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1600200"/>
            <a:ext cx="4343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What is the relationship between open groups and open enrollment?</a:t>
            </a:r>
          </a:p>
          <a:p>
            <a:pPr>
              <a:spcBef>
                <a:spcPts val="18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How do they support each other?</a:t>
            </a:r>
          </a:p>
          <a:p>
            <a:pPr>
              <a:spcBef>
                <a:spcPts val="18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Can you have one without the other?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Principles for Making Disciples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447800"/>
            <a:ext cx="7924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Disciples are made in smaller groups.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Making disciples requires proximity.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Growing disciples read God’s Word daily.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Disciples replicate themselves.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Disciples have preferences for Bible study.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Disciples benefit from greater accountability.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bg1"/>
                </a:solidFill>
              </a:rPr>
              <a:t>How are the 6 principles tied to these implication of foundational discipleship?</a:t>
            </a:r>
            <a:endParaRPr lang="en-US" sz="3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981200"/>
            <a:ext cx="7924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Foundational discipleship means we resist the urge to always “go deeper.”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Foundational discipleship means we choose trustworthy ongoing curriculum.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Foundational discipleship means we keep the attention of our groups focused outwardly.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Principles for Making Disciples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524000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What barriers might get in the way of these principles being carried out?</a:t>
            </a:r>
          </a:p>
          <a:p>
            <a:pPr marL="514350" indent="-514350">
              <a:spcBef>
                <a:spcPts val="24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How can you combat these barriers?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Principles for Making Disciples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524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How does group silence work against the six principles for disciple making?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371600"/>
            <a:ext cx="4495800" cy="4419600"/>
          </a:xfrm>
        </p:spPr>
        <p:txBody>
          <a:bodyPr>
            <a:normAutofit fontScale="92500"/>
          </a:bodyPr>
          <a:lstStyle/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my Bible studies knowledge-focused or application-focused?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Is the goal to “get through” a lesson or to allow for Spirit-led meandering?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there visible signs of people becoming more mature followers of Christ?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Diagnostic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Adults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371600"/>
            <a:ext cx="4495800" cy="4419600"/>
          </a:xfrm>
        </p:spPr>
        <p:txBody>
          <a:bodyPr>
            <a:normAutofit fontScale="92500"/>
          </a:bodyPr>
          <a:lstStyle/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my Bible studies knowledge-focused or application-focused?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Is the goal to “get through” a lesson or to allow for Spirit-led meandering?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there visible signs of people becoming more mature followers of Christ?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Diagnostic Questions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105400" y="1524000"/>
            <a:ext cx="3581400" cy="28956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might these 3 questions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used to evaluate  a Sunday School class?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371600"/>
            <a:ext cx="4495800" cy="4419600"/>
          </a:xfrm>
        </p:spPr>
        <p:txBody>
          <a:bodyPr>
            <a:normAutofit fontScale="92500"/>
          </a:bodyPr>
          <a:lstStyle/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my Bible studies knowledge-focused or application-focused?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Is the goal to “get through” a lesson or to allow for Spirit-led meandering?</a:t>
            </a:r>
          </a:p>
          <a:p>
            <a:pPr marL="461963" indent="-461963">
              <a:buFont typeface="+mj-lt"/>
              <a:buAutoNum type="arabicPeriod"/>
            </a:pPr>
            <a:r>
              <a:rPr lang="en-US" dirty="0" smtClean="0"/>
              <a:t>Are there visible signs of people becoming more mature followers of Christ?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Diagnostic Questions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105400" y="1524000"/>
            <a:ext cx="3581400" cy="28956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might the response differ based on who does the evaluation?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28800" y="4343401"/>
            <a:ext cx="5486400" cy="1066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To make disciples!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4267200" cy="2819400"/>
          </a:xfrm>
        </p:spPr>
        <p:txBody>
          <a:bodyPr>
            <a:normAutofit/>
          </a:bodyPr>
          <a:lstStyle/>
          <a:p>
            <a:r>
              <a:rPr lang="en-US" dirty="0" smtClean="0"/>
              <a:t>Why does your Sunday School class exist?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pic>
        <p:nvPicPr>
          <p:cNvPr id="9" name="Picture 2" descr="http://saraisenberg.com/wp-content/uploads/2015/02/it_photo_107887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676400" y="1295400"/>
            <a:ext cx="5831914" cy="3895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Our Posture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19600" y="1524000"/>
            <a:ext cx="4267200" cy="2514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What is the position or posture of a leader we see in  John 15:5?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191000" cy="35814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What are the dangers of trying to carry out the mission of Jesus on our own?</a:t>
            </a:r>
          </a:p>
          <a:p>
            <a:pPr>
              <a:spcBef>
                <a:spcPts val="1200"/>
              </a:spcBef>
            </a:pPr>
            <a:r>
              <a:rPr lang="en-US" sz="3200" dirty="0" smtClean="0"/>
              <a:t>What intentional choices have you made that put you in a better position to encounter Jesus more regularly?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Abiding Posture of a Leader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62000" y="1600200"/>
            <a:ext cx="3886200" cy="3200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Pray regularly</a:t>
            </a:r>
          </a:p>
          <a:p>
            <a:r>
              <a:rPr lang="en-US" sz="3600" dirty="0" smtClean="0"/>
              <a:t>Pray specifically</a:t>
            </a:r>
          </a:p>
          <a:p>
            <a:r>
              <a:rPr lang="en-US" sz="3600" dirty="0" smtClean="0"/>
              <a:t>Pray collectively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Kneeling Posture of a Leader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62000" y="1600200"/>
            <a:ext cx="3886200" cy="3200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Pray regularly</a:t>
            </a:r>
          </a:p>
          <a:p>
            <a:r>
              <a:rPr lang="en-US" sz="3600" dirty="0" smtClean="0"/>
              <a:t>Pray specifically</a:t>
            </a:r>
          </a:p>
          <a:p>
            <a:r>
              <a:rPr lang="en-US" sz="3600" dirty="0" smtClean="0"/>
              <a:t>Pray collectively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Kneeling Posture of a Leader</a:t>
            </a:r>
            <a:endParaRPr lang="en-US" sz="4000" dirty="0">
              <a:latin typeface="+mj-lt"/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572000" y="1295400"/>
            <a:ext cx="3962400" cy="28956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Which of these prayer actions is easiest to maintain?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Which requires the most work?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191000" cy="3581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should members expect from me as a teacher?</a:t>
            </a:r>
          </a:p>
          <a:p>
            <a:pPr>
              <a:spcBef>
                <a:spcPts val="1200"/>
              </a:spcBef>
            </a:pPr>
            <a:r>
              <a:rPr lang="en-US" sz="3200" dirty="0" smtClean="0"/>
              <a:t>What should the teacher expect from the members?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Servant Posture of a Leader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Our Purpose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191000" cy="3581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Our service must be </a:t>
            </a:r>
            <a:r>
              <a:rPr lang="en-US" sz="3200" b="1" i="1" dirty="0" smtClean="0"/>
              <a:t>humble</a:t>
            </a:r>
            <a:r>
              <a:rPr lang="en-US" sz="32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3200" dirty="0" smtClean="0"/>
              <a:t>Our service must be </a:t>
            </a:r>
            <a:r>
              <a:rPr lang="en-US" sz="3200" b="1" i="1" dirty="0" smtClean="0"/>
              <a:t>sacrificial</a:t>
            </a:r>
            <a:r>
              <a:rPr lang="en-US" sz="3200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en-US" sz="3200" dirty="0" smtClean="0"/>
              <a:t>Our service must be </a:t>
            </a:r>
            <a:r>
              <a:rPr lang="en-US" sz="3200" b="1" i="1" dirty="0" smtClean="0"/>
              <a:t>unbiased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Servant Posture of a Leader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191000" cy="3581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the relationship between humility and service?</a:t>
            </a:r>
          </a:p>
          <a:p>
            <a:pPr>
              <a:spcBef>
                <a:spcPts val="1200"/>
              </a:spcBef>
            </a:pPr>
            <a:r>
              <a:rPr lang="en-US" sz="3200" dirty="0" smtClean="0"/>
              <a:t>How do they work together in the life of a believer?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The Servant Posture of a Leader</a:t>
            </a:r>
            <a:endParaRPr lang="en-US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-54864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62000" y="1752600"/>
            <a:ext cx="73152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Pray for those in your group.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048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Prayer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pic>
        <p:nvPicPr>
          <p:cNvPr id="9" name="Picture 2" descr="http://saraisenberg.com/wp-content/uploads/2015/02/it_photo_107887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676400" y="1295400"/>
            <a:ext cx="5831914" cy="3895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Our Preparedness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Preparing to Lead Our Groups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16764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800" dirty="0" smtClean="0">
                <a:solidFill>
                  <a:schemeClr val="bg1"/>
                </a:solidFill>
              </a:rPr>
              <a:t>Place the five questions in proper order.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 Questions as You Prepare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838200" y="1143000"/>
            <a:ext cx="77724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will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study?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aseline="0" dirty="0" smtClean="0">
                <a:solidFill>
                  <a:schemeClr val="bg1"/>
                </a:solidFill>
              </a:rPr>
              <a:t>What</a:t>
            </a:r>
            <a:r>
              <a:rPr lang="en-US" sz="3600" dirty="0" smtClean="0">
                <a:solidFill>
                  <a:schemeClr val="bg1"/>
                </a:solidFill>
              </a:rPr>
              <a:t> does the passage mean then  and now?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main point?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600" baseline="0" dirty="0" smtClean="0">
                <a:solidFill>
                  <a:schemeClr val="bg1"/>
                </a:solidFill>
              </a:rPr>
              <a:t>How might this truth change the way we think, believe, act, and relate?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can I help my group discover these truths for themselves?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 Questions as You Prepare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295401"/>
            <a:ext cx="3886200" cy="3581400"/>
          </a:xfrm>
          <a:ln w="28575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bg1"/>
                </a:solidFill>
              </a:rPr>
              <a:t>What happens if I don’t get these questions in the right order?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381000" y="1219200"/>
            <a:ext cx="441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will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 study?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>
                <a:solidFill>
                  <a:schemeClr val="bg1"/>
                </a:solidFill>
              </a:rPr>
              <a:t>What</a:t>
            </a:r>
            <a:r>
              <a:rPr lang="en-US" sz="3200" dirty="0" smtClean="0">
                <a:solidFill>
                  <a:schemeClr val="bg1"/>
                </a:solidFill>
              </a:rPr>
              <a:t> does the passage mean then and now?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main point?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>
                <a:solidFill>
                  <a:schemeClr val="bg1"/>
                </a:solidFill>
              </a:rPr>
              <a:t>How might this truth change the way we think, believe, act, and relate?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can I help my group discover these truths for themselves?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267200" cy="3962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Create a discovery activity around the big idea.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267200" cy="3962400"/>
          </a:xfrm>
        </p:spPr>
        <p:txBody>
          <a:bodyPr>
            <a:normAutofit/>
          </a:bodyPr>
          <a:lstStyle/>
          <a:p>
            <a:pPr marL="517525" indent="-517525">
              <a:buFont typeface="+mj-lt"/>
              <a:buAutoNum type="arabicPeriod" startAt="2"/>
            </a:pPr>
            <a:r>
              <a:rPr lang="en-US" sz="3600" dirty="0" smtClean="0"/>
              <a:t>Craft questions that move the group into the discovery activity and help them respond to the truth discovered.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733800" y="1143000"/>
            <a:ext cx="4953000" cy="3962401"/>
          </a:xfrm>
        </p:spPr>
        <p:txBody>
          <a:bodyPr/>
          <a:lstStyle/>
          <a:p>
            <a:r>
              <a:rPr lang="en-US" sz="3200" dirty="0" smtClean="0"/>
              <a:t>Why does your church exist? </a:t>
            </a:r>
          </a:p>
          <a:p>
            <a:r>
              <a:rPr lang="en-US" sz="3200" dirty="0" smtClean="0"/>
              <a:t>What is its purpose?</a:t>
            </a:r>
          </a:p>
          <a:p>
            <a:pPr>
              <a:spcBef>
                <a:spcPts val="3600"/>
              </a:spcBef>
            </a:pPr>
            <a:r>
              <a:rPr lang="en-US" sz="3200" dirty="0" smtClean="0"/>
              <a:t>Why does your Sunday School exist? </a:t>
            </a:r>
          </a:p>
          <a:p>
            <a:r>
              <a:rPr lang="en-US" sz="3200" dirty="0" smtClean="0"/>
              <a:t>What is its purpose?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343400" cy="3962400"/>
          </a:xfrm>
        </p:spPr>
        <p:txBody>
          <a:bodyPr>
            <a:normAutofit lnSpcReduction="10000"/>
          </a:bodyPr>
          <a:lstStyle/>
          <a:p>
            <a:pPr marL="517525" indent="-517525">
              <a:buFont typeface="+mj-lt"/>
              <a:buAutoNum type="arabicPeriod" startAt="3"/>
            </a:pPr>
            <a:r>
              <a:rPr lang="en-US" sz="3600" dirty="0" smtClean="0"/>
              <a:t>Identify what the group will need to know to complete the discovery activity.</a:t>
            </a:r>
          </a:p>
          <a:p>
            <a:pPr marL="517525" indent="-517525">
              <a:spcBef>
                <a:spcPts val="1200"/>
              </a:spcBef>
              <a:buNone/>
            </a:pPr>
            <a:r>
              <a:rPr lang="en-US" sz="3600" dirty="0"/>
              <a:t>	</a:t>
            </a:r>
            <a:r>
              <a:rPr lang="en-US" sz="3600" dirty="0" smtClean="0"/>
              <a:t>Respond to questions.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267200" cy="3962400"/>
          </a:xfrm>
        </p:spPr>
        <p:txBody>
          <a:bodyPr>
            <a:normAutofit/>
          </a:bodyPr>
          <a:lstStyle/>
          <a:p>
            <a:pPr marL="517525" indent="-517525">
              <a:buFont typeface="+mj-lt"/>
              <a:buAutoNum type="arabicPeriod" startAt="4"/>
            </a:pPr>
            <a:r>
              <a:rPr lang="en-US" sz="3600" dirty="0" smtClean="0"/>
              <a:t>Add an introduction and conclusion to the group plans.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267200" cy="3962400"/>
          </a:xfrm>
        </p:spPr>
        <p:txBody>
          <a:bodyPr>
            <a:normAutofit/>
          </a:bodyPr>
          <a:lstStyle/>
          <a:p>
            <a:pPr marL="517525" indent="-517525">
              <a:buFont typeface="+mj-lt"/>
              <a:buAutoNum type="arabicPeriod" startAt="5"/>
            </a:pPr>
            <a:r>
              <a:rPr lang="en-US" sz="3600" dirty="0" smtClean="0"/>
              <a:t>List things needed to make the plan happen and gather them.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828800"/>
            <a:ext cx="4267200" cy="3962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How can you use these steps to prepare a group plan for your class?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600" dirty="0" smtClean="0"/>
              <a:t>What other steps might you add?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 Members Discover                           Biblical Truth for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62400" y="1676400"/>
            <a:ext cx="45720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Determine how much time should be allotted to weekly class activities.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 smtClean="0"/>
              <a:t>Class Time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62400" y="1676400"/>
            <a:ext cx="4572000" cy="304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dirty="0" smtClean="0"/>
              <a:t>What might you need to change so you can better manage the group time?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600" dirty="0" smtClean="0"/>
              <a:t>How might you go about making those changes?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 smtClean="0"/>
              <a:t>Class Time Management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Preparing Our Group to Serve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600200"/>
            <a:ext cx="716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i="1" dirty="0" smtClean="0">
                <a:solidFill>
                  <a:schemeClr val="bg1"/>
                </a:solidFill>
              </a:rPr>
              <a:t>What roles or actions are needed in or by our class that move us to accomplish our mission of making disciples?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Preparing Our Group to Serve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600200"/>
            <a:ext cx="716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000" i="1" dirty="0" smtClean="0">
                <a:solidFill>
                  <a:schemeClr val="bg1"/>
                </a:solidFill>
              </a:rPr>
              <a:t>What actions are you taking to foster a culture of service to your group?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Preparing Our Group to Serve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676400"/>
            <a:ext cx="716280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800" dirty="0" smtClean="0">
                <a:solidFill>
                  <a:schemeClr val="bg1"/>
                </a:solidFill>
              </a:rPr>
              <a:t>Every teacher needs an apprentice!</a:t>
            </a:r>
          </a:p>
          <a:p>
            <a:pPr>
              <a:spcBef>
                <a:spcPts val="3000"/>
              </a:spcBef>
            </a:pPr>
            <a:r>
              <a:rPr lang="en-US" sz="4800" dirty="0" smtClean="0">
                <a:solidFill>
                  <a:schemeClr val="bg1"/>
                </a:solidFill>
              </a:rPr>
              <a:t>How do I find and develop an apprentice?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Preparing Our Group to Serve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676400"/>
            <a:ext cx="716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5400" i="1" dirty="0" smtClean="0">
                <a:solidFill>
                  <a:schemeClr val="bg1"/>
                </a:solidFill>
              </a:rPr>
              <a:t>Who in your class needs to step up by serving as your apprentice?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38862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i="1" dirty="0" smtClean="0"/>
              <a:t>When the church becomes an end in itself, it ends.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US" sz="3200" i="1" dirty="0" smtClean="0"/>
              <a:t>When Sunday school becomes an end in itself,        it ends.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 smtClean="0"/>
              <a:t>                  -Robby Gallaty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regular_blank-bl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-130048" y="0"/>
            <a:ext cx="9274048" cy="6955536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Start New Groups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1676400"/>
            <a:ext cx="74676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4400" dirty="0" smtClean="0">
                <a:solidFill>
                  <a:schemeClr val="bg1"/>
                </a:solidFill>
              </a:rPr>
              <a:t>What groups in our community are we not currently reaching?</a:t>
            </a:r>
          </a:p>
          <a:p>
            <a:pPr>
              <a:spcBef>
                <a:spcPts val="3000"/>
              </a:spcBef>
            </a:pPr>
            <a:r>
              <a:rPr lang="en-US" sz="4400" dirty="0" smtClean="0">
                <a:solidFill>
                  <a:schemeClr val="bg1"/>
                </a:solidFill>
              </a:rPr>
              <a:t>What steps can we take to start a new group to reach one of these unreached groups?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gular_title on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6096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Hebrews 13:7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pic>
        <p:nvPicPr>
          <p:cNvPr id="9" name="Picture 2" descr="http://saraisenberg.com/wp-content/uploads/2015/02/it_photo_107887.jpg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676400" y="1295400"/>
            <a:ext cx="5831914" cy="3895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gular_title with tag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3152" y="0"/>
            <a:ext cx="9217152" cy="6912864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419600" y="1524000"/>
            <a:ext cx="4267200" cy="2514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a disciple?</a:t>
            </a:r>
          </a:p>
          <a:p>
            <a:pPr>
              <a:spcBef>
                <a:spcPts val="3600"/>
              </a:spcBef>
            </a:pPr>
            <a:r>
              <a:rPr lang="en-US" sz="3200" dirty="0" smtClean="0"/>
              <a:t>What does a growing disciple look like?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066801"/>
            <a:ext cx="8458200" cy="3352800"/>
          </a:xfrm>
        </p:spPr>
        <p:txBody>
          <a:bodyPr>
            <a:normAutofit/>
          </a:bodyPr>
          <a:lstStyle/>
          <a:p>
            <a:pPr marL="625475" indent="-625475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>
                <a:solidFill>
                  <a:schemeClr val="bg1"/>
                </a:solidFill>
              </a:rPr>
              <a:t>“Follow Me” is the head.</a:t>
            </a:r>
          </a:p>
          <a:p>
            <a:pPr marL="625475" indent="-625475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>
                <a:solidFill>
                  <a:schemeClr val="bg1"/>
                </a:solidFill>
              </a:rPr>
              <a:t>“I will make you” is about the heart.</a:t>
            </a:r>
          </a:p>
          <a:p>
            <a:pPr marL="625475" indent="-625475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>
                <a:solidFill>
                  <a:schemeClr val="bg1"/>
                </a:solidFill>
              </a:rPr>
              <a:t>“Fishers of men” involves the hands.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62400" y="43434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Jim Putman and Bobby Harrington, </a:t>
            </a:r>
            <a:r>
              <a:rPr lang="en-US" i="1" dirty="0" err="1" smtClean="0">
                <a:solidFill>
                  <a:schemeClr val="bg1"/>
                </a:solidFill>
              </a:rPr>
              <a:t>DiscipleShift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regular_blank-blu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152" cy="691286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381000"/>
            <a:ext cx="8077200" cy="5638800"/>
          </a:xfrm>
        </p:spPr>
        <p:txBody>
          <a:bodyPr>
            <a:normAutofit fontScale="77500" lnSpcReduction="20000"/>
          </a:bodyPr>
          <a:lstStyle/>
          <a:p>
            <a:pPr marL="625475" indent="-625475">
              <a:lnSpc>
                <a:spcPct val="150000"/>
              </a:lnSpc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Group 1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How might the image of the head be used to evaluate the growth of a disciple?</a:t>
            </a:r>
          </a:p>
          <a:p>
            <a:pPr marL="625475" indent="-625475">
              <a:lnSpc>
                <a:spcPct val="150000"/>
              </a:lnSpc>
              <a:spcBef>
                <a:spcPts val="240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Group2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How might the image of the heart be used to evaluate the growth of a disciple?</a:t>
            </a:r>
          </a:p>
          <a:p>
            <a:pPr marL="0" indent="0">
              <a:lnSpc>
                <a:spcPct val="150000"/>
              </a:lnSpc>
              <a:spcBef>
                <a:spcPts val="240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Group 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How might the image of hands be used to evaluate the growth of a disciple?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gular_blank-whi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0200" cy="691515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447800" y="2285999"/>
            <a:ext cx="6019800" cy="3505201"/>
          </a:xfrm>
        </p:spPr>
        <p:txBody>
          <a:bodyPr/>
          <a:lstStyle/>
          <a:p>
            <a:r>
              <a:rPr lang="en-US" dirty="0" smtClean="0"/>
              <a:t>What are the implications for us?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How might we go about making sure Sunday School is doing its job?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Sunday School is                           Foundational Discipleship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1198</Words>
  <Application>Microsoft Office PowerPoint</Application>
  <PresentationFormat>On-screen Show (4:3)</PresentationFormat>
  <Paragraphs>147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If Sunday School is                           Foundational Discipleship</vt:lpstr>
      <vt:lpstr>Implications of                               Foundational Discipleship</vt:lpstr>
      <vt:lpstr>Implications of                               Foundational Discipleship</vt:lpstr>
      <vt:lpstr>Enroll People</vt:lpstr>
      <vt:lpstr>Open Groups</vt:lpstr>
      <vt:lpstr>Open Groups</vt:lpstr>
      <vt:lpstr>Principles for Making Disciples</vt:lpstr>
      <vt:lpstr>How are the 6 principles tied to these implication of foundational discipleship?</vt:lpstr>
      <vt:lpstr>Principles for Making Disciples</vt:lpstr>
      <vt:lpstr>Principles for Making Disciples</vt:lpstr>
      <vt:lpstr>Diagnostic Questions</vt:lpstr>
      <vt:lpstr>Diagnostic Questions</vt:lpstr>
      <vt:lpstr>Diagnostic Questions</vt:lpstr>
      <vt:lpstr>Why does your Sunday School class exist?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Preparing to Lead Our Groups</vt:lpstr>
      <vt:lpstr>5 Questions as You Prepare</vt:lpstr>
      <vt:lpstr>5 Questions as You Prepare</vt:lpstr>
      <vt:lpstr>Help Members Discover                           Biblical Truth for Themselves</vt:lpstr>
      <vt:lpstr>Help Members Discover                           Biblical Truth for Themselves</vt:lpstr>
      <vt:lpstr>Help Members Discover                           Biblical Truth for Themselves</vt:lpstr>
      <vt:lpstr>Help Members Discover                           Biblical Truth for Themselves</vt:lpstr>
      <vt:lpstr>Help Members Discover                           Biblical Truth for Themselves</vt:lpstr>
      <vt:lpstr>Help Members Discover                           Biblical Truth for Themselves</vt:lpstr>
      <vt:lpstr>Class Time Management</vt:lpstr>
      <vt:lpstr>Class Time Management</vt:lpstr>
      <vt:lpstr>Preparing Our Group to Serve</vt:lpstr>
      <vt:lpstr>Preparing Our Group to Serve</vt:lpstr>
      <vt:lpstr>Preparing Our Group to Serve</vt:lpstr>
      <vt:lpstr>Preparing Our Group to Serve</vt:lpstr>
      <vt:lpstr>Start New Groups</vt:lpstr>
      <vt:lpstr>Slide 51</vt:lpstr>
      <vt:lpstr>Slide 52</vt:lpstr>
      <vt:lpstr>Slide 53</vt:lpstr>
    </vt:vector>
  </TitlesOfParts>
  <Company>LifeWay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Raughton</dc:creator>
  <cp:lastModifiedBy>DMCCRAR</cp:lastModifiedBy>
  <cp:revision>47</cp:revision>
  <dcterms:created xsi:type="dcterms:W3CDTF">2018-10-10T16:19:55Z</dcterms:created>
  <dcterms:modified xsi:type="dcterms:W3CDTF">2018-11-06T14:52:09Z</dcterms:modified>
</cp:coreProperties>
</file>