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4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86" r:id="rId17"/>
    <p:sldId id="270" r:id="rId18"/>
    <p:sldId id="271" r:id="rId19"/>
    <p:sldId id="287" r:id="rId20"/>
    <p:sldId id="272" r:id="rId21"/>
    <p:sldId id="273" r:id="rId22"/>
    <p:sldId id="274" r:id="rId23"/>
    <p:sldId id="277" r:id="rId24"/>
    <p:sldId id="278" r:id="rId25"/>
    <p:sldId id="279" r:id="rId26"/>
    <p:sldId id="288" r:id="rId27"/>
    <p:sldId id="280" r:id="rId28"/>
    <p:sldId id="289" r:id="rId29"/>
    <p:sldId id="290" r:id="rId30"/>
    <p:sldId id="291" r:id="rId31"/>
    <p:sldId id="292" r:id="rId32"/>
    <p:sldId id="281" r:id="rId33"/>
    <p:sldId id="282" r:id="rId34"/>
    <p:sldId id="285" r:id="rId35"/>
    <p:sldId id="283" r:id="rId3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72" y="-2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D726D6-5A24-46E9-9D21-23370E6684D2}" type="datetimeFigureOut">
              <a:rPr lang="en-US" smtClean="0"/>
              <a:t>9/28/2017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2A7E8D-18A3-4D15-898E-5A5D875EE00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D726D6-5A24-46E9-9D21-23370E6684D2}" type="datetimeFigureOut">
              <a:rPr lang="en-US" smtClean="0"/>
              <a:t>9/28/2017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2A7E8D-18A3-4D15-898E-5A5D875EE00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D726D6-5A24-46E9-9D21-23370E6684D2}" type="datetimeFigureOut">
              <a:rPr lang="en-US" smtClean="0"/>
              <a:t>9/28/2017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2A7E8D-18A3-4D15-898E-5A5D875EE00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D726D6-5A24-46E9-9D21-23370E6684D2}" type="datetimeFigureOut">
              <a:rPr lang="en-US" smtClean="0"/>
              <a:t>9/28/2017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2A7E8D-18A3-4D15-898E-5A5D875EE00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D726D6-5A24-46E9-9D21-23370E6684D2}" type="datetimeFigureOut">
              <a:rPr lang="en-US" smtClean="0"/>
              <a:t>9/28/2017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2A7E8D-18A3-4D15-898E-5A5D875EE00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D726D6-5A24-46E9-9D21-23370E6684D2}" type="datetimeFigureOut">
              <a:rPr lang="en-US" smtClean="0"/>
              <a:t>9/28/2017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2A7E8D-18A3-4D15-898E-5A5D875EE00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D726D6-5A24-46E9-9D21-23370E6684D2}" type="datetimeFigureOut">
              <a:rPr lang="en-US" smtClean="0"/>
              <a:t>9/28/2017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2A7E8D-18A3-4D15-898E-5A5D875EE00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D726D6-5A24-46E9-9D21-23370E6684D2}" type="datetimeFigureOut">
              <a:rPr lang="en-US" smtClean="0"/>
              <a:t>9/28/2017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2A7E8D-18A3-4D15-898E-5A5D875EE00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D726D6-5A24-46E9-9D21-23370E6684D2}" type="datetimeFigureOut">
              <a:rPr lang="en-US" smtClean="0"/>
              <a:t>9/28/2017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2A7E8D-18A3-4D15-898E-5A5D875EE00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D726D6-5A24-46E9-9D21-23370E6684D2}" type="datetimeFigureOut">
              <a:rPr lang="en-US" smtClean="0"/>
              <a:t>9/28/2017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2A7E8D-18A3-4D15-898E-5A5D875EE00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D726D6-5A24-46E9-9D21-23370E6684D2}" type="datetimeFigureOut">
              <a:rPr lang="en-US" smtClean="0"/>
              <a:t>9/28/2017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2A7E8D-18A3-4D15-898E-5A5D875EE00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D726D6-5A24-46E9-9D21-23370E6684D2}" type="datetimeFigureOut">
              <a:rPr lang="en-US" smtClean="0"/>
              <a:t>9/28/2017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2A7E8D-18A3-4D15-898E-5A5D875EE00D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dmccrar\Desktop\Francis 18\PPT BKGs\Slide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dmccrar\Desktop\Francis 18\PPT BKGs\Slide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7999"/>
          </a:xfrm>
          <a:prstGeom prst="rect">
            <a:avLst/>
          </a:prstGeom>
          <a:noFill/>
        </p:spPr>
      </p:pic>
      <p:sp>
        <p:nvSpPr>
          <p:cNvPr id="2" name="Rectangle 1"/>
          <p:cNvSpPr/>
          <p:nvPr/>
        </p:nvSpPr>
        <p:spPr>
          <a:xfrm>
            <a:off x="2209800" y="1219200"/>
            <a:ext cx="617220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During break, talk </a:t>
            </a:r>
            <a:r>
              <a:rPr lang="en-US" sz="40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to another conferee about different ways a shepherd may need to lead a flock of sheep (in front of, behind, in middle of, in spite of, etc). 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 descr="C:\Users\dmccrar\Desktop\Francis 18\PPT BKGs\Slide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4" descr="C:\Users\dmccrar\Desktop\Francis 18\PPT BKGs\Slide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Rectangle 1"/>
          <p:cNvSpPr/>
          <p:nvPr/>
        </p:nvSpPr>
        <p:spPr>
          <a:xfrm>
            <a:off x="685800" y="1371600"/>
            <a:ext cx="7924800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4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How has your understanding of what it takes to lead a Bible study group changed or grown since you first started?</a:t>
            </a:r>
            <a:endParaRPr lang="en-US" sz="4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C:\Users\dmccrar\Desktop\Francis 18\PPT BKGs\Slide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Rectangle 1"/>
          <p:cNvSpPr/>
          <p:nvPr/>
        </p:nvSpPr>
        <p:spPr>
          <a:xfrm>
            <a:off x="2362200" y="990600"/>
            <a:ext cx="4572000" cy="34778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US" sz="44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What are some different ways a shepherd may need to lead a flock of sheep?</a:t>
            </a:r>
            <a:endParaRPr lang="en-US" sz="4400" b="1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:\Users\dmccrar\Desktop\Francis 18\PPT BKGs\Slide1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Rectangle 1"/>
          <p:cNvSpPr/>
          <p:nvPr/>
        </p:nvSpPr>
        <p:spPr>
          <a:xfrm>
            <a:off x="152400" y="304800"/>
            <a:ext cx="723900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Chapter </a:t>
            </a:r>
            <a:r>
              <a:rPr lang="en-US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 of </a:t>
            </a:r>
            <a:endParaRPr lang="en-US" sz="28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sz="28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Shepherd</a:t>
            </a:r>
            <a:r>
              <a:rPr lang="en-US" sz="28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Creating Caring Community</a:t>
            </a:r>
            <a:r>
              <a:rPr lang="en-US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en-US" sz="28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1">
              <a:buFont typeface="Arial" pitchFamily="34" charset="0"/>
              <a:buChar char="•"/>
            </a:pPr>
            <a:r>
              <a:rPr lang="en-US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Before Team: page 20 </a:t>
            </a:r>
          </a:p>
          <a:p>
            <a:pPr lvl="1">
              <a:buFont typeface="Arial" pitchFamily="34" charset="0"/>
              <a:buChar char="•"/>
            </a:pPr>
            <a:r>
              <a:rPr lang="en-US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During Team: page 26</a:t>
            </a:r>
          </a:p>
          <a:p>
            <a:pPr lvl="1">
              <a:buFont typeface="Arial" pitchFamily="34" charset="0"/>
              <a:buChar char="•"/>
            </a:pPr>
            <a:r>
              <a:rPr lang="en-US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After Team: page 33</a:t>
            </a:r>
            <a:endParaRPr lang="en-US" sz="2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04800" y="4343400"/>
            <a:ext cx="670560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800" b="1" i="1" dirty="0">
                <a:solidFill>
                  <a:schemeClr val="bg1"/>
                </a:solidFill>
              </a:rPr>
              <a:t>review </a:t>
            </a:r>
            <a:r>
              <a:rPr lang="en-US" sz="2800" b="1" i="1" dirty="0" smtClean="0">
                <a:solidFill>
                  <a:schemeClr val="bg1"/>
                </a:solidFill>
              </a:rPr>
              <a:t>your </a:t>
            </a:r>
            <a:r>
              <a:rPr lang="en-US" sz="2800" b="1" i="1" dirty="0">
                <a:solidFill>
                  <a:schemeClr val="bg1"/>
                </a:solidFill>
              </a:rPr>
              <a:t>assigned </a:t>
            </a:r>
            <a:r>
              <a:rPr lang="en-US" sz="2800" b="1" i="1" dirty="0" smtClean="0">
                <a:solidFill>
                  <a:schemeClr val="bg1"/>
                </a:solidFill>
              </a:rPr>
              <a:t>section, </a:t>
            </a:r>
          </a:p>
          <a:p>
            <a:pPr>
              <a:buFont typeface="Arial" pitchFamily="34" charset="0"/>
              <a:buChar char="•"/>
            </a:pPr>
            <a:r>
              <a:rPr lang="en-US" sz="2800" b="1" i="1" dirty="0" smtClean="0">
                <a:solidFill>
                  <a:schemeClr val="bg1"/>
                </a:solidFill>
              </a:rPr>
              <a:t>pay </a:t>
            </a:r>
            <a:r>
              <a:rPr lang="en-US" sz="2800" b="1" i="1" dirty="0">
                <a:solidFill>
                  <a:schemeClr val="bg1"/>
                </a:solidFill>
              </a:rPr>
              <a:t>particular attention to the sub-titles of each </a:t>
            </a:r>
            <a:r>
              <a:rPr lang="en-US" sz="2800" b="1" i="1" dirty="0" smtClean="0">
                <a:solidFill>
                  <a:schemeClr val="bg1"/>
                </a:solidFill>
              </a:rPr>
              <a:t>sub-section</a:t>
            </a:r>
            <a:r>
              <a:rPr lang="en-US" sz="2800" b="1" i="1" dirty="0">
                <a:solidFill>
                  <a:schemeClr val="bg1"/>
                </a:solidFill>
              </a:rPr>
              <a:t>, and </a:t>
            </a:r>
            <a:endParaRPr lang="en-US" sz="2800" b="1" i="1" dirty="0" smtClean="0">
              <a:solidFill>
                <a:schemeClr val="bg1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n-US" sz="2800" b="1" i="1" dirty="0" smtClean="0">
                <a:solidFill>
                  <a:schemeClr val="bg1"/>
                </a:solidFill>
              </a:rPr>
              <a:t>rank </a:t>
            </a:r>
            <a:r>
              <a:rPr lang="en-US" sz="2800" b="1" i="1" dirty="0">
                <a:solidFill>
                  <a:schemeClr val="bg1"/>
                </a:solidFill>
              </a:rPr>
              <a:t>each sub-section </a:t>
            </a:r>
            <a:r>
              <a:rPr lang="en-US" sz="2800" b="1" i="1" dirty="0" smtClean="0">
                <a:solidFill>
                  <a:schemeClr val="bg1"/>
                </a:solidFill>
              </a:rPr>
              <a:t>title by </a:t>
            </a:r>
            <a:r>
              <a:rPr lang="en-US" sz="2800" b="1" i="1" dirty="0">
                <a:solidFill>
                  <a:schemeClr val="bg1"/>
                </a:solidFill>
              </a:rPr>
              <a:t>importance. </a:t>
            </a:r>
          </a:p>
        </p:txBody>
      </p:sp>
      <p:pic>
        <p:nvPicPr>
          <p:cNvPr id="6" name="Picture 2" descr="C:\Users\dmccrar\Desktop\Francis 18\PPT BKGs\Slide7.jpg"/>
          <p:cNvPicPr>
            <a:picLocks noChangeAspect="1" noChangeArrowheads="1"/>
          </p:cNvPicPr>
          <p:nvPr/>
        </p:nvPicPr>
        <p:blipFill>
          <a:blip r:embed="rId3" cstate="print"/>
          <a:srcRect l="6250" b="73333"/>
          <a:stretch>
            <a:fillRect/>
          </a:stretch>
        </p:blipFill>
        <p:spPr bwMode="auto">
          <a:xfrm>
            <a:off x="-914400" y="3124200"/>
            <a:ext cx="3759199" cy="9144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sp>
        <p:nvSpPr>
          <p:cNvPr id="7" name="TextBox 6"/>
          <p:cNvSpPr txBox="1"/>
          <p:nvPr/>
        </p:nvSpPr>
        <p:spPr>
          <a:xfrm>
            <a:off x="143603" y="3200400"/>
            <a:ext cx="267579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i="1" dirty="0" smtClean="0"/>
              <a:t>Assignment</a:t>
            </a:r>
            <a:endParaRPr lang="en-US" sz="4000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Users\dmccrar\Desktop\Francis 18\PPT BKGs\Slide1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7938" y="-5952"/>
            <a:ext cx="9151938" cy="6863952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685800" y="838200"/>
            <a:ext cx="3265830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8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Before</a:t>
            </a:r>
            <a:endParaRPr lang="en-US" sz="8800" b="1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Users\dmccrar\Desktop\Francis 18\PPT BKGs\Slide1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7938" y="-5952"/>
            <a:ext cx="9151938" cy="6863952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685800" y="838200"/>
            <a:ext cx="3357009" cy="280076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800" b="1" i="1" dirty="0" smtClean="0">
                <a:solidFill>
                  <a:schemeClr val="bg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Before</a:t>
            </a:r>
          </a:p>
          <a:p>
            <a:r>
              <a:rPr lang="en-US" sz="88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During</a:t>
            </a:r>
            <a:endParaRPr lang="en-US" sz="8800" b="1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dmccrar\Desktop\Francis 18\PPT BKGs\Slide1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Rectangle 1"/>
          <p:cNvSpPr/>
          <p:nvPr/>
        </p:nvSpPr>
        <p:spPr>
          <a:xfrm>
            <a:off x="1371600" y="1647885"/>
            <a:ext cx="670560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3200" b="1" i="1" dirty="0" smtClean="0">
                <a:solidFill>
                  <a:schemeClr val="bg1"/>
                </a:solidFill>
              </a:rPr>
              <a:t> Temperature</a:t>
            </a:r>
            <a:endParaRPr lang="en-US" sz="3200" b="1" dirty="0">
              <a:solidFill>
                <a:schemeClr val="bg1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n-US" sz="3200" b="1" i="1" dirty="0" smtClean="0">
                <a:solidFill>
                  <a:schemeClr val="bg1"/>
                </a:solidFill>
              </a:rPr>
              <a:t> Lighting </a:t>
            </a:r>
          </a:p>
          <a:p>
            <a:pPr>
              <a:buFont typeface="Arial" pitchFamily="34" charset="0"/>
              <a:buChar char="•"/>
            </a:pPr>
            <a:r>
              <a:rPr lang="en-US" sz="3200" b="1" i="1" dirty="0" smtClean="0">
                <a:solidFill>
                  <a:schemeClr val="bg1"/>
                </a:solidFill>
              </a:rPr>
              <a:t> Seating</a:t>
            </a:r>
          </a:p>
          <a:p>
            <a:pPr>
              <a:buFont typeface="Arial" pitchFamily="34" charset="0"/>
              <a:buChar char="•"/>
            </a:pPr>
            <a:r>
              <a:rPr lang="en-US" sz="3200" b="1" i="1" dirty="0" smtClean="0">
                <a:solidFill>
                  <a:schemeClr val="bg1"/>
                </a:solidFill>
              </a:rPr>
              <a:t> Room arrangement</a:t>
            </a:r>
          </a:p>
          <a:p>
            <a:pPr>
              <a:buFont typeface="Arial" pitchFamily="34" charset="0"/>
              <a:buChar char="•"/>
            </a:pPr>
            <a:r>
              <a:rPr lang="en-US" sz="3200" b="1" i="1" dirty="0" smtClean="0">
                <a:solidFill>
                  <a:schemeClr val="bg1"/>
                </a:solidFill>
              </a:rPr>
              <a:t> Name tags</a:t>
            </a:r>
            <a:endParaRPr lang="en-US" sz="3200" b="1" dirty="0">
              <a:solidFill>
                <a:schemeClr val="bg1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n-US" sz="3200" b="1" i="1" dirty="0" smtClean="0">
                <a:solidFill>
                  <a:schemeClr val="bg1"/>
                </a:solidFill>
              </a:rPr>
              <a:t> Personal </a:t>
            </a:r>
            <a:r>
              <a:rPr lang="en-US" sz="3200" b="1" i="1" dirty="0">
                <a:solidFill>
                  <a:schemeClr val="bg1"/>
                </a:solidFill>
              </a:rPr>
              <a:t>Study </a:t>
            </a:r>
            <a:r>
              <a:rPr lang="en-US" sz="3200" b="1" i="1" dirty="0" smtClean="0">
                <a:solidFill>
                  <a:schemeClr val="bg1"/>
                </a:solidFill>
              </a:rPr>
              <a:t>Guides</a:t>
            </a:r>
            <a:endParaRPr lang="en-US" sz="3200" b="1" dirty="0">
              <a:solidFill>
                <a:schemeClr val="bg1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n-US" sz="3200" b="1" i="1" dirty="0" smtClean="0">
                <a:solidFill>
                  <a:schemeClr val="bg1"/>
                </a:solidFill>
              </a:rPr>
              <a:t> Drinks </a:t>
            </a:r>
            <a:r>
              <a:rPr lang="en-US" sz="3200" b="1" i="1" dirty="0">
                <a:solidFill>
                  <a:schemeClr val="bg1"/>
                </a:solidFill>
              </a:rPr>
              <a:t>and </a:t>
            </a:r>
            <a:r>
              <a:rPr lang="en-US" sz="3200" b="1" i="1" dirty="0" smtClean="0">
                <a:solidFill>
                  <a:schemeClr val="bg1"/>
                </a:solidFill>
              </a:rPr>
              <a:t>snacks</a:t>
            </a:r>
          </a:p>
          <a:p>
            <a:pPr>
              <a:buFont typeface="Arial" pitchFamily="34" charset="0"/>
              <a:buChar char="•"/>
            </a:pPr>
            <a:r>
              <a:rPr lang="en-US" sz="3200" b="1" i="1" dirty="0" smtClean="0">
                <a:solidFill>
                  <a:schemeClr val="bg1"/>
                </a:solidFill>
              </a:rPr>
              <a:t> Markers</a:t>
            </a:r>
            <a:r>
              <a:rPr lang="en-US" sz="3200" b="1" i="1" dirty="0">
                <a:solidFill>
                  <a:schemeClr val="bg1"/>
                </a:solidFill>
              </a:rPr>
              <a:t>, pens, and </a:t>
            </a:r>
            <a:endParaRPr lang="en-US" sz="3200" b="1" i="1" dirty="0" smtClean="0">
              <a:solidFill>
                <a:schemeClr val="bg1"/>
              </a:solidFill>
            </a:endParaRPr>
          </a:p>
          <a:p>
            <a:pPr lvl="1"/>
            <a:r>
              <a:rPr lang="en-US" sz="3200" b="1" i="1" dirty="0" smtClean="0">
                <a:solidFill>
                  <a:schemeClr val="bg1"/>
                </a:solidFill>
              </a:rPr>
              <a:t>self-sticking </a:t>
            </a:r>
            <a:r>
              <a:rPr lang="en-US" sz="3200" b="1" i="1" dirty="0">
                <a:solidFill>
                  <a:schemeClr val="bg1"/>
                </a:solidFill>
              </a:rPr>
              <a:t>easel pads.</a:t>
            </a:r>
            <a:endParaRPr lang="en-US" sz="3200" b="1" dirty="0">
              <a:solidFill>
                <a:schemeClr val="bg1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533400" y="228600"/>
            <a:ext cx="64008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36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Teaching Shepherds Manage Their Group’s Meeting Place</a:t>
            </a:r>
            <a:endParaRPr lang="en-US" sz="3600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dmccrar\Desktop\Francis 18\PPT BKGs\Slide1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Rectangle 2"/>
          <p:cNvSpPr/>
          <p:nvPr/>
        </p:nvSpPr>
        <p:spPr>
          <a:xfrm>
            <a:off x="2209800" y="1524000"/>
            <a:ext cx="4572000" cy="501675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40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 Logical</a:t>
            </a:r>
            <a:endParaRPr lang="en-US" sz="4000" b="1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sz="40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 Visual</a:t>
            </a:r>
          </a:p>
          <a:p>
            <a:r>
              <a:rPr lang="en-US" sz="40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3. Verbal</a:t>
            </a:r>
          </a:p>
          <a:p>
            <a:r>
              <a:rPr lang="en-US" sz="40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4. Physical</a:t>
            </a:r>
          </a:p>
          <a:p>
            <a:r>
              <a:rPr lang="en-US" sz="40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5. Natural</a:t>
            </a:r>
          </a:p>
          <a:p>
            <a:r>
              <a:rPr lang="en-US" sz="40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6. Musical</a:t>
            </a:r>
          </a:p>
          <a:p>
            <a:r>
              <a:rPr lang="en-US" sz="40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7. Relational</a:t>
            </a:r>
          </a:p>
          <a:p>
            <a:r>
              <a:rPr lang="en-US" sz="40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8. </a:t>
            </a:r>
            <a:r>
              <a:rPr lang="en-US" sz="40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Reflective</a:t>
            </a:r>
            <a:endParaRPr lang="en-US" sz="4000" b="1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33400" y="228600"/>
            <a:ext cx="64008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36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Teaching Shepherds Use a Variety of Teaching Methods</a:t>
            </a:r>
            <a:endParaRPr lang="en-US" sz="3600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Users\dmccrar\Desktop\Francis 18\PPT BKGs\Slide1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7938" y="-5952"/>
            <a:ext cx="9151938" cy="6863952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685800" y="838200"/>
            <a:ext cx="3357009" cy="41549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800" b="1" i="1" dirty="0" smtClean="0">
                <a:solidFill>
                  <a:schemeClr val="bg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Before</a:t>
            </a:r>
          </a:p>
          <a:p>
            <a:r>
              <a:rPr lang="en-US" sz="8800" b="1" i="1" dirty="0" smtClean="0">
                <a:solidFill>
                  <a:schemeClr val="bg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During</a:t>
            </a:r>
          </a:p>
          <a:p>
            <a:r>
              <a:rPr lang="en-US" sz="88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After</a:t>
            </a:r>
            <a:endParaRPr lang="en-US" sz="8800" b="1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dmccrar\Desktop\Francis 18\PPT BKGs\Slide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  <p:sp>
        <p:nvSpPr>
          <p:cNvPr id="4" name="Rectangle 3"/>
          <p:cNvSpPr/>
          <p:nvPr/>
        </p:nvSpPr>
        <p:spPr>
          <a:xfrm>
            <a:off x="228600" y="2209800"/>
            <a:ext cx="8686800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2800" b="1" dirty="0" smtClean="0">
                <a:solidFill>
                  <a:schemeClr val="bg1"/>
                </a:solidFill>
              </a:rPr>
              <a:t>Review page 4 of </a:t>
            </a:r>
            <a:r>
              <a:rPr lang="en-US" sz="2800" b="1" i="1" dirty="0">
                <a:solidFill>
                  <a:schemeClr val="bg1"/>
                </a:solidFill>
              </a:rPr>
              <a:t>Shepherd: Creating Caring </a:t>
            </a:r>
            <a:r>
              <a:rPr lang="en-US" sz="2800" b="1" i="1" dirty="0" smtClean="0">
                <a:solidFill>
                  <a:schemeClr val="bg1"/>
                </a:solidFill>
              </a:rPr>
              <a:t>Community</a:t>
            </a:r>
            <a:r>
              <a:rPr lang="en-US" sz="2800" b="1" dirty="0" smtClean="0">
                <a:solidFill>
                  <a:schemeClr val="bg1"/>
                </a:solidFill>
              </a:rPr>
              <a:t>.</a:t>
            </a:r>
          </a:p>
          <a:p>
            <a:pPr lvl="0"/>
            <a:endParaRPr lang="en-US" sz="2800" b="1" dirty="0">
              <a:solidFill>
                <a:schemeClr val="bg1"/>
              </a:solidFill>
            </a:endParaRPr>
          </a:p>
          <a:p>
            <a:pPr lvl="0"/>
            <a:r>
              <a:rPr lang="en-US" sz="2800" b="1" dirty="0" smtClean="0">
                <a:solidFill>
                  <a:schemeClr val="bg1"/>
                </a:solidFill>
              </a:rPr>
              <a:t>	Select </a:t>
            </a:r>
            <a:r>
              <a:rPr lang="en-US" sz="2800" b="1" dirty="0">
                <a:solidFill>
                  <a:schemeClr val="bg1"/>
                </a:solidFill>
              </a:rPr>
              <a:t>the statement that means the most to </a:t>
            </a:r>
            <a:r>
              <a:rPr lang="en-US" sz="2800" b="1" dirty="0" smtClean="0">
                <a:solidFill>
                  <a:schemeClr val="bg1"/>
                </a:solidFill>
              </a:rPr>
              <a:t>you.</a:t>
            </a:r>
          </a:p>
          <a:p>
            <a:pPr lvl="0"/>
            <a:r>
              <a:rPr lang="en-US" sz="2800" b="1" dirty="0" smtClean="0">
                <a:solidFill>
                  <a:schemeClr val="bg1"/>
                </a:solidFill>
              </a:rPr>
              <a:t> </a:t>
            </a:r>
          </a:p>
          <a:p>
            <a:pPr lvl="0"/>
            <a:r>
              <a:rPr lang="en-US" sz="2800" b="1" dirty="0" smtClean="0">
                <a:solidFill>
                  <a:schemeClr val="bg1"/>
                </a:solidFill>
              </a:rPr>
              <a:t>Record part </a:t>
            </a:r>
            <a:r>
              <a:rPr lang="en-US" sz="2800" b="1" dirty="0">
                <a:solidFill>
                  <a:schemeClr val="bg1"/>
                </a:solidFill>
              </a:rPr>
              <a:t>of the selected statement on </a:t>
            </a:r>
            <a:r>
              <a:rPr lang="en-US" sz="2800" b="1" dirty="0" smtClean="0">
                <a:solidFill>
                  <a:schemeClr val="bg1"/>
                </a:solidFill>
              </a:rPr>
              <a:t>your </a:t>
            </a:r>
            <a:r>
              <a:rPr lang="en-US" sz="2800" b="1" dirty="0">
                <a:solidFill>
                  <a:schemeClr val="bg1"/>
                </a:solidFill>
              </a:rPr>
              <a:t>name </a:t>
            </a:r>
            <a:r>
              <a:rPr lang="en-US" sz="2800" b="1" dirty="0" smtClean="0">
                <a:solidFill>
                  <a:schemeClr val="bg1"/>
                </a:solidFill>
              </a:rPr>
              <a:t>tag. </a:t>
            </a:r>
            <a:endParaRPr lang="en-US" sz="2800" b="1" dirty="0">
              <a:solidFill>
                <a:schemeClr val="bg1"/>
              </a:solidFill>
            </a:endParaRPr>
          </a:p>
          <a:p>
            <a:pPr lvl="0"/>
            <a:endParaRPr lang="en-US" sz="2800" b="1" dirty="0" smtClean="0">
              <a:solidFill>
                <a:schemeClr val="bg1"/>
              </a:solidFill>
            </a:endParaRPr>
          </a:p>
          <a:p>
            <a:pPr lvl="0"/>
            <a:r>
              <a:rPr lang="en-US" sz="2800" b="1" dirty="0" smtClean="0">
                <a:solidFill>
                  <a:schemeClr val="bg1"/>
                </a:solidFill>
              </a:rPr>
              <a:t> 	Share your </a:t>
            </a:r>
            <a:r>
              <a:rPr lang="en-US" sz="2800" b="1" dirty="0">
                <a:solidFill>
                  <a:schemeClr val="bg1"/>
                </a:solidFill>
              </a:rPr>
              <a:t>selected statement with </a:t>
            </a:r>
            <a:r>
              <a:rPr lang="en-US" sz="2800" b="1" dirty="0" smtClean="0">
                <a:solidFill>
                  <a:schemeClr val="bg1"/>
                </a:solidFill>
              </a:rPr>
              <a:t>others</a:t>
            </a:r>
            <a:r>
              <a:rPr lang="en-US" sz="2800" b="1" dirty="0">
                <a:solidFill>
                  <a:schemeClr val="bg1"/>
                </a:solidFill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dmccrar\Desktop\Francis 18\PPT BKGs\Slide1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44002" cy="6858000"/>
          </a:xfrm>
          <a:prstGeom prst="rect">
            <a:avLst/>
          </a:prstGeom>
          <a:noFill/>
        </p:spPr>
      </p:pic>
      <p:sp>
        <p:nvSpPr>
          <p:cNvPr id="2" name="Rectangle 1"/>
          <p:cNvSpPr/>
          <p:nvPr/>
        </p:nvSpPr>
        <p:spPr>
          <a:xfrm>
            <a:off x="304800" y="1143000"/>
            <a:ext cx="7010400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• </a:t>
            </a:r>
            <a:r>
              <a:rPr lang="en-US" sz="32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What went right?</a:t>
            </a:r>
          </a:p>
          <a:p>
            <a:r>
              <a:rPr lang="en-US" sz="32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• What went wrong?</a:t>
            </a:r>
          </a:p>
          <a:p>
            <a:r>
              <a:rPr lang="en-US" sz="32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• What could have gone better?</a:t>
            </a:r>
          </a:p>
          <a:p>
            <a:r>
              <a:rPr lang="en-US" sz="32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• Did the people respond to discussion </a:t>
            </a:r>
            <a:r>
              <a:rPr lang="en-US" sz="32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questions</a:t>
            </a:r>
            <a:r>
              <a:rPr lang="en-US" sz="32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? If not, then why?</a:t>
            </a:r>
          </a:p>
          <a:p>
            <a:r>
              <a:rPr lang="en-US" sz="32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• What activities worked well? </a:t>
            </a:r>
            <a:r>
              <a:rPr lang="en-US" sz="32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	What </a:t>
            </a:r>
            <a:r>
              <a:rPr lang="en-US" sz="32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did not?</a:t>
            </a:r>
          </a:p>
          <a:p>
            <a:r>
              <a:rPr lang="en-US" sz="32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• What will I do differently next time?</a:t>
            </a:r>
          </a:p>
          <a:p>
            <a:r>
              <a:rPr lang="en-US" sz="32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• Did I clearly explain how the group </a:t>
            </a:r>
            <a:r>
              <a:rPr lang="en-US" sz="32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members </a:t>
            </a:r>
            <a:r>
              <a:rPr lang="en-US" sz="32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can apply this lesson </a:t>
            </a:r>
            <a:r>
              <a:rPr lang="en-US" sz="32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	to </a:t>
            </a:r>
            <a:r>
              <a:rPr lang="en-US" sz="32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life?</a:t>
            </a:r>
            <a:endParaRPr lang="en-US" sz="32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533400" y="228600"/>
            <a:ext cx="6400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36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Teaching Shepherds Evaluate</a:t>
            </a:r>
            <a:endParaRPr lang="en-US" sz="3600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C:\Users\dmccrar\Desktop\Francis 18\PPT BKGs\Slide1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Rectangle 1"/>
          <p:cNvSpPr/>
          <p:nvPr/>
        </p:nvSpPr>
        <p:spPr>
          <a:xfrm>
            <a:off x="1371600" y="3505200"/>
            <a:ext cx="4572000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US" sz="4800" b="1" dirty="0" smtClean="0">
                <a:solidFill>
                  <a:schemeClr val="bg1"/>
                </a:solidFill>
              </a:rPr>
              <a:t>What one </a:t>
            </a:r>
            <a:r>
              <a:rPr lang="en-US" sz="4800" b="1" dirty="0">
                <a:solidFill>
                  <a:schemeClr val="bg1"/>
                </a:solidFill>
              </a:rPr>
              <a:t>key insight </a:t>
            </a:r>
            <a:r>
              <a:rPr lang="en-US" sz="4800" b="1" dirty="0" smtClean="0">
                <a:solidFill>
                  <a:schemeClr val="bg1"/>
                </a:solidFill>
              </a:rPr>
              <a:t>stands out most to you?</a:t>
            </a:r>
            <a:endParaRPr lang="en-US" sz="4800" b="1" dirty="0">
              <a:solidFill>
                <a:schemeClr val="bg1"/>
              </a:solidFill>
            </a:endParaRPr>
          </a:p>
        </p:txBody>
      </p:sp>
      <p:sp>
        <p:nvSpPr>
          <p:cNvPr id="8" name="Left-Right Arrow 7"/>
          <p:cNvSpPr/>
          <p:nvPr/>
        </p:nvSpPr>
        <p:spPr>
          <a:xfrm>
            <a:off x="76200" y="838200"/>
            <a:ext cx="7086600" cy="2362200"/>
          </a:xfrm>
          <a:prstGeom prst="leftRightArrow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677649" y="1752600"/>
            <a:ext cx="6276013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Ezra (p. 25)       Amos (p. 37)</a:t>
            </a:r>
            <a:endParaRPr lang="en-US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10" name="Straight Connector 9"/>
          <p:cNvCxnSpPr>
            <a:stCxn id="8" idx="1"/>
            <a:endCxn id="8" idx="5"/>
          </p:cNvCxnSpPr>
          <p:nvPr/>
        </p:nvCxnSpPr>
        <p:spPr>
          <a:xfrm>
            <a:off x="3619500" y="1428750"/>
            <a:ext cx="0" cy="11811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C:\Users\dmccrar\Desktop\Francis 18\PPT BKGs\Slide1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Rectangle 1"/>
          <p:cNvSpPr/>
          <p:nvPr/>
        </p:nvSpPr>
        <p:spPr>
          <a:xfrm>
            <a:off x="1143000" y="1295400"/>
            <a:ext cx="4572000" cy="440120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40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During the break</a:t>
            </a:r>
            <a:r>
              <a:rPr lang="en-US" sz="40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en-US" sz="40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share </a:t>
            </a:r>
            <a:r>
              <a:rPr lang="en-US" sz="40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with another conferee a song title or song lyrics that express how </a:t>
            </a:r>
            <a:r>
              <a:rPr lang="en-US" sz="40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you feel </a:t>
            </a:r>
            <a:r>
              <a:rPr lang="en-US" sz="40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about being a teaching shepherd.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C:\Users\dmccrar\Desktop\Francis 18\PPT BKGs\Slide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44002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C:\Users\dmccrar\Desktop\Francis 18\PPT BKGs\Slide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Rectangle 1"/>
          <p:cNvSpPr/>
          <p:nvPr/>
        </p:nvSpPr>
        <p:spPr>
          <a:xfrm>
            <a:off x="1981200" y="1371600"/>
            <a:ext cx="533400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000" b="1" i="1" dirty="0" smtClean="0"/>
              <a:t>What song </a:t>
            </a:r>
            <a:r>
              <a:rPr lang="en-US" sz="4000" b="1" i="1" dirty="0"/>
              <a:t>titles or song </a:t>
            </a:r>
            <a:r>
              <a:rPr lang="en-US" sz="4000" b="1" i="1" dirty="0" smtClean="0"/>
              <a:t>lyrics </a:t>
            </a:r>
            <a:r>
              <a:rPr lang="en-US" sz="4000" b="1" i="1" dirty="0"/>
              <a:t>express how </a:t>
            </a:r>
            <a:r>
              <a:rPr lang="en-US" sz="4000" b="1" i="1" dirty="0" smtClean="0"/>
              <a:t>you </a:t>
            </a:r>
            <a:r>
              <a:rPr lang="en-US" sz="4000" b="1" i="1" dirty="0"/>
              <a:t>feel about being a teaching </a:t>
            </a:r>
            <a:r>
              <a:rPr lang="en-US" sz="4000" b="1" i="1" dirty="0" smtClean="0"/>
              <a:t>shepherd?</a:t>
            </a:r>
            <a:endParaRPr lang="en-US" sz="4000" b="1" i="1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C:\Users\dmccrar\Desktop\Francis 18\PPT BKGs\Slide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1"/>
            <a:ext cx="9144000" cy="6857999"/>
          </a:xfrm>
          <a:prstGeom prst="rect">
            <a:avLst/>
          </a:prstGeom>
          <a:noFill/>
        </p:spPr>
      </p:pic>
      <p:sp>
        <p:nvSpPr>
          <p:cNvPr id="2" name="Rectangle 1"/>
          <p:cNvSpPr/>
          <p:nvPr/>
        </p:nvSpPr>
        <p:spPr>
          <a:xfrm>
            <a:off x="990600" y="1220212"/>
            <a:ext cx="784860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• guides to construction of understanding,</a:t>
            </a:r>
          </a:p>
          <a:p>
            <a:r>
              <a:rPr lang="en-US" sz="32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• encouragers for high achievement,</a:t>
            </a:r>
          </a:p>
          <a:p>
            <a:r>
              <a:rPr lang="en-US" sz="32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• reflective practitioners for personal </a:t>
            </a:r>
            <a:r>
              <a:rPr lang="en-US" sz="32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improvement</a:t>
            </a:r>
            <a:r>
              <a:rPr lang="en-US" sz="32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</a:t>
            </a:r>
          </a:p>
          <a:p>
            <a:r>
              <a:rPr lang="en-US" sz="32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• team builders through active learning, and</a:t>
            </a:r>
          </a:p>
          <a:p>
            <a:r>
              <a:rPr lang="en-US" sz="32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• evaluators of progress.</a:t>
            </a:r>
            <a:endParaRPr lang="en-US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81000" y="457200"/>
            <a:ext cx="508825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i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Teaching shepherds serve as </a:t>
            </a:r>
            <a:endParaRPr lang="en-US" sz="3200" b="1" i="1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C:\Users\dmccrar\Desktop\Francis 18\PPT BKGs\Slide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1"/>
            <a:ext cx="9144000" cy="6857999"/>
          </a:xfrm>
          <a:prstGeom prst="rect">
            <a:avLst/>
          </a:prstGeom>
          <a:noFill/>
        </p:spPr>
      </p:pic>
      <p:sp>
        <p:nvSpPr>
          <p:cNvPr id="2" name="Rectangle 1"/>
          <p:cNvSpPr/>
          <p:nvPr/>
        </p:nvSpPr>
        <p:spPr>
          <a:xfrm>
            <a:off x="990600" y="1220212"/>
            <a:ext cx="784860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• guides to construction of understanding,</a:t>
            </a:r>
          </a:p>
          <a:p>
            <a:r>
              <a:rPr lang="en-US" sz="3200" b="1" i="1" dirty="0">
                <a:solidFill>
                  <a:schemeClr val="accent6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• encouragers for high achievement,</a:t>
            </a:r>
          </a:p>
          <a:p>
            <a:r>
              <a:rPr lang="en-US" sz="3200" b="1" i="1" dirty="0">
                <a:solidFill>
                  <a:schemeClr val="accent6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• reflective practitioners for personal </a:t>
            </a:r>
            <a:r>
              <a:rPr lang="en-US" sz="3200" b="1" i="1" dirty="0" smtClean="0">
                <a:solidFill>
                  <a:schemeClr val="accent6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improvement</a:t>
            </a:r>
            <a:r>
              <a:rPr lang="en-US" sz="3200" b="1" i="1" dirty="0">
                <a:solidFill>
                  <a:schemeClr val="accent6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</a:t>
            </a:r>
          </a:p>
          <a:p>
            <a:r>
              <a:rPr lang="en-US" sz="3200" b="1" i="1" dirty="0">
                <a:solidFill>
                  <a:schemeClr val="accent6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• team builders through active learning, and</a:t>
            </a:r>
          </a:p>
          <a:p>
            <a:r>
              <a:rPr lang="en-US" sz="3200" b="1" i="1" dirty="0">
                <a:solidFill>
                  <a:schemeClr val="accent6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• evaluators of progress.</a:t>
            </a:r>
            <a:endParaRPr lang="en-US" sz="3200" b="1" dirty="0">
              <a:solidFill>
                <a:schemeClr val="accent6">
                  <a:lumMod val="40000"/>
                  <a:lumOff val="6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81000" y="457200"/>
            <a:ext cx="508825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i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Teaching shepherds serve as </a:t>
            </a:r>
            <a:endParaRPr lang="en-US" sz="3200" b="1" i="1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C:\Users\dmccrar\Desktop\Francis 18\PPT BKGs\Slide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Rectangle 1"/>
          <p:cNvSpPr/>
          <p:nvPr/>
        </p:nvSpPr>
        <p:spPr>
          <a:xfrm>
            <a:off x="685800" y="609600"/>
            <a:ext cx="8077200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i="1" dirty="0"/>
              <a:t>To keep this newly learned material from slipping away, it needs </a:t>
            </a:r>
            <a:r>
              <a:rPr lang="en-US" sz="2800" b="1" i="1" dirty="0" smtClean="0"/>
              <a:t>to enter </a:t>
            </a:r>
            <a:r>
              <a:rPr lang="en-US" sz="2800" b="1" i="1" dirty="0"/>
              <a:t>the network of the brain’s wiring. Students can retain the </a:t>
            </a:r>
            <a:r>
              <a:rPr lang="en-US" sz="2800" b="1" i="1" dirty="0" smtClean="0"/>
              <a:t>new information </a:t>
            </a:r>
            <a:r>
              <a:rPr lang="en-US" sz="2800" b="1" i="1" dirty="0"/>
              <a:t>by activating their previously learned knowledge </a:t>
            </a:r>
            <a:r>
              <a:rPr lang="en-US" sz="2800" b="1" i="1" dirty="0" smtClean="0"/>
              <a:t>that relates </a:t>
            </a:r>
            <a:r>
              <a:rPr lang="en-US" sz="2800" b="1" i="1" dirty="0"/>
              <a:t>to the new material…. Effective teaching uses strategies to </a:t>
            </a:r>
            <a:r>
              <a:rPr lang="en-US" sz="2800" b="1" i="1" dirty="0" smtClean="0"/>
              <a:t>help students </a:t>
            </a:r>
            <a:r>
              <a:rPr lang="en-US" sz="2800" b="1" i="1" dirty="0"/>
              <a:t>recognize patterns and then make the connections </a:t>
            </a:r>
            <a:r>
              <a:rPr lang="en-US" sz="2800" b="1" i="1" dirty="0" smtClean="0"/>
              <a:t>required to </a:t>
            </a:r>
            <a:r>
              <a:rPr lang="en-US" sz="2800" b="1" i="1" dirty="0"/>
              <a:t>process the new working memories so they can travel into </a:t>
            </a:r>
            <a:r>
              <a:rPr lang="en-US" sz="2800" b="1" i="1" dirty="0" smtClean="0"/>
              <a:t>the brain’s </a:t>
            </a:r>
            <a:r>
              <a:rPr lang="en-US" sz="2800" b="1" i="1" dirty="0"/>
              <a:t>long-term storage area</a:t>
            </a:r>
            <a:r>
              <a:rPr lang="en-US" sz="2800" b="1" i="1" dirty="0" smtClean="0"/>
              <a:t>.</a:t>
            </a:r>
          </a:p>
          <a:p>
            <a:pPr algn="r"/>
            <a:r>
              <a:rPr lang="en-US" sz="2800" dirty="0" smtClean="0"/>
              <a:t>-Judy Willis</a:t>
            </a:r>
            <a:endParaRPr lang="en-US" sz="2800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C:\Users\dmccrar\Desktop\Francis 18\PPT BKGs\Slide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1"/>
            <a:ext cx="9144000" cy="6857999"/>
          </a:xfrm>
          <a:prstGeom prst="rect">
            <a:avLst/>
          </a:prstGeom>
          <a:noFill/>
        </p:spPr>
      </p:pic>
      <p:sp>
        <p:nvSpPr>
          <p:cNvPr id="2" name="Rectangle 1"/>
          <p:cNvSpPr/>
          <p:nvPr/>
        </p:nvSpPr>
        <p:spPr>
          <a:xfrm>
            <a:off x="990600" y="1220212"/>
            <a:ext cx="784860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i="1" dirty="0">
                <a:solidFill>
                  <a:schemeClr val="accent6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• guides to construction of understanding,</a:t>
            </a:r>
          </a:p>
          <a:p>
            <a:r>
              <a:rPr lang="en-US" sz="32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• encouragers for high achievement,</a:t>
            </a:r>
          </a:p>
          <a:p>
            <a:r>
              <a:rPr lang="en-US" sz="3200" b="1" i="1" dirty="0">
                <a:solidFill>
                  <a:schemeClr val="accent6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• reflective practitioners for personal </a:t>
            </a:r>
            <a:r>
              <a:rPr lang="en-US" sz="3200" b="1" i="1" dirty="0" smtClean="0">
                <a:solidFill>
                  <a:schemeClr val="accent6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improvement</a:t>
            </a:r>
            <a:r>
              <a:rPr lang="en-US" sz="3200" b="1" i="1" dirty="0">
                <a:solidFill>
                  <a:schemeClr val="accent6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</a:t>
            </a:r>
          </a:p>
          <a:p>
            <a:r>
              <a:rPr lang="en-US" sz="3200" b="1" i="1" dirty="0">
                <a:solidFill>
                  <a:schemeClr val="accent6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• team builders through active learning, and</a:t>
            </a:r>
          </a:p>
          <a:p>
            <a:r>
              <a:rPr lang="en-US" sz="3200" b="1" i="1" dirty="0">
                <a:solidFill>
                  <a:schemeClr val="accent6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• evaluators of progress.</a:t>
            </a:r>
            <a:endParaRPr lang="en-US" sz="3200" b="1" dirty="0">
              <a:solidFill>
                <a:schemeClr val="accent6">
                  <a:lumMod val="40000"/>
                  <a:lumOff val="6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81000" y="457200"/>
            <a:ext cx="508825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i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Teaching shepherds serve as </a:t>
            </a:r>
            <a:endParaRPr lang="en-US" sz="3200" b="1" i="1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C:\Users\dmccrar\Desktop\Francis 18\PPT BKGs\Slide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1"/>
            <a:ext cx="9144000" cy="6857999"/>
          </a:xfrm>
          <a:prstGeom prst="rect">
            <a:avLst/>
          </a:prstGeom>
          <a:noFill/>
        </p:spPr>
      </p:pic>
      <p:sp>
        <p:nvSpPr>
          <p:cNvPr id="2" name="Rectangle 1"/>
          <p:cNvSpPr/>
          <p:nvPr/>
        </p:nvSpPr>
        <p:spPr>
          <a:xfrm>
            <a:off x="990600" y="1220212"/>
            <a:ext cx="784860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i="1" dirty="0">
                <a:solidFill>
                  <a:schemeClr val="accent6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• guides to construction of understanding,</a:t>
            </a:r>
          </a:p>
          <a:p>
            <a:r>
              <a:rPr lang="en-US" sz="3200" b="1" i="1" dirty="0">
                <a:solidFill>
                  <a:schemeClr val="accent6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• encouragers for high achievement,</a:t>
            </a:r>
          </a:p>
          <a:p>
            <a:r>
              <a:rPr lang="en-US" sz="32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• reflective practitioners for personal </a:t>
            </a:r>
            <a:r>
              <a:rPr lang="en-US" sz="32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improvement</a:t>
            </a:r>
            <a:r>
              <a:rPr lang="en-US" sz="32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</a:t>
            </a:r>
          </a:p>
          <a:p>
            <a:r>
              <a:rPr lang="en-US" sz="3200" b="1" i="1" dirty="0">
                <a:solidFill>
                  <a:schemeClr val="accent6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• team builders through active learning, and</a:t>
            </a:r>
          </a:p>
          <a:p>
            <a:r>
              <a:rPr lang="en-US" sz="3200" b="1" i="1" dirty="0">
                <a:solidFill>
                  <a:schemeClr val="accent6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• evaluators of progress.</a:t>
            </a:r>
            <a:endParaRPr lang="en-US" sz="3200" b="1" dirty="0">
              <a:solidFill>
                <a:schemeClr val="accent6">
                  <a:lumMod val="40000"/>
                  <a:lumOff val="6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81000" y="457200"/>
            <a:ext cx="508825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i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Teaching shepherds serve as </a:t>
            </a:r>
            <a:endParaRPr lang="en-US" sz="3200" b="1" i="1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dmccrar\Desktop\Francis 18\PPT BKGs\Slide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  <p:sp>
        <p:nvSpPr>
          <p:cNvPr id="3" name="Rectangle 2"/>
          <p:cNvSpPr/>
          <p:nvPr/>
        </p:nvSpPr>
        <p:spPr>
          <a:xfrm>
            <a:off x="914400" y="2057400"/>
            <a:ext cx="7162800" cy="32316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400" b="1" i="1" dirty="0">
                <a:solidFill>
                  <a:schemeClr val="bg1"/>
                </a:solidFill>
              </a:rPr>
              <a:t>He </a:t>
            </a:r>
            <a:r>
              <a:rPr lang="en-US" sz="4400" b="1" i="1" dirty="0" smtClean="0">
                <a:solidFill>
                  <a:schemeClr val="bg1"/>
                </a:solidFill>
              </a:rPr>
              <a:t>(David) shepherded </a:t>
            </a:r>
            <a:r>
              <a:rPr lang="en-US" sz="4400" b="1" i="1" dirty="0">
                <a:solidFill>
                  <a:schemeClr val="bg1"/>
                </a:solidFill>
              </a:rPr>
              <a:t>them</a:t>
            </a:r>
          </a:p>
          <a:p>
            <a:r>
              <a:rPr lang="en-US" sz="4400" b="1" i="1" dirty="0">
                <a:solidFill>
                  <a:schemeClr val="bg1"/>
                </a:solidFill>
              </a:rPr>
              <a:t>with a pure heart</a:t>
            </a:r>
          </a:p>
          <a:p>
            <a:r>
              <a:rPr lang="en-US" sz="4400" b="1" i="1" dirty="0">
                <a:solidFill>
                  <a:schemeClr val="bg1"/>
                </a:solidFill>
              </a:rPr>
              <a:t>and guided them</a:t>
            </a:r>
          </a:p>
          <a:p>
            <a:r>
              <a:rPr lang="en-US" sz="4400" b="1" i="1" dirty="0">
                <a:solidFill>
                  <a:schemeClr val="bg1"/>
                </a:solidFill>
              </a:rPr>
              <a:t>with his skillful hands</a:t>
            </a:r>
            <a:r>
              <a:rPr lang="en-US" sz="4400" b="1" i="1" dirty="0" smtClean="0">
                <a:solidFill>
                  <a:schemeClr val="bg1"/>
                </a:solidFill>
              </a:rPr>
              <a:t>.</a:t>
            </a:r>
          </a:p>
          <a:p>
            <a:pPr algn="r"/>
            <a:r>
              <a:rPr lang="en-US" sz="2800" b="1" i="1" dirty="0" smtClean="0">
                <a:solidFill>
                  <a:schemeClr val="bg1"/>
                </a:solidFill>
              </a:rPr>
              <a:t>-Psalm 78:72(CSB)</a:t>
            </a:r>
            <a:endParaRPr lang="en-US" sz="28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C:\Users\dmccrar\Desktop\Francis 18\PPT BKGs\Slide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1"/>
            <a:ext cx="9144000" cy="6857999"/>
          </a:xfrm>
          <a:prstGeom prst="rect">
            <a:avLst/>
          </a:prstGeom>
          <a:noFill/>
        </p:spPr>
      </p:pic>
      <p:sp>
        <p:nvSpPr>
          <p:cNvPr id="2" name="Rectangle 1"/>
          <p:cNvSpPr/>
          <p:nvPr/>
        </p:nvSpPr>
        <p:spPr>
          <a:xfrm>
            <a:off x="990600" y="1220212"/>
            <a:ext cx="784860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i="1" dirty="0">
                <a:solidFill>
                  <a:schemeClr val="accent6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• guides to construction of understanding,</a:t>
            </a:r>
          </a:p>
          <a:p>
            <a:r>
              <a:rPr lang="en-US" sz="3200" b="1" i="1" dirty="0">
                <a:solidFill>
                  <a:schemeClr val="accent6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• encouragers for high achievement,</a:t>
            </a:r>
          </a:p>
          <a:p>
            <a:r>
              <a:rPr lang="en-US" sz="3200" b="1" i="1" dirty="0">
                <a:solidFill>
                  <a:schemeClr val="accent6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• reflective practitioners for personal </a:t>
            </a:r>
            <a:r>
              <a:rPr lang="en-US" sz="3200" b="1" i="1" dirty="0" smtClean="0">
                <a:solidFill>
                  <a:schemeClr val="accent6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improvement</a:t>
            </a:r>
            <a:r>
              <a:rPr lang="en-US" sz="3200" b="1" i="1" dirty="0">
                <a:solidFill>
                  <a:schemeClr val="accent6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</a:t>
            </a:r>
          </a:p>
          <a:p>
            <a:r>
              <a:rPr lang="en-US" sz="32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• team builders through active learning, and</a:t>
            </a:r>
          </a:p>
          <a:p>
            <a:r>
              <a:rPr lang="en-US" sz="3200" b="1" i="1" dirty="0">
                <a:solidFill>
                  <a:schemeClr val="accent6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• evaluators of progress.</a:t>
            </a:r>
            <a:endParaRPr lang="en-US" sz="3200" b="1" dirty="0">
              <a:solidFill>
                <a:schemeClr val="accent6">
                  <a:lumMod val="40000"/>
                  <a:lumOff val="6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81000" y="457200"/>
            <a:ext cx="508825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i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Teaching shepherds serve as </a:t>
            </a:r>
            <a:endParaRPr lang="en-US" sz="3200" b="1" i="1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C:\Users\dmccrar\Desktop\Francis 18\PPT BKGs\Slide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1"/>
            <a:ext cx="9144000" cy="6857999"/>
          </a:xfrm>
          <a:prstGeom prst="rect">
            <a:avLst/>
          </a:prstGeom>
          <a:noFill/>
        </p:spPr>
      </p:pic>
      <p:sp>
        <p:nvSpPr>
          <p:cNvPr id="2" name="Rectangle 1"/>
          <p:cNvSpPr/>
          <p:nvPr/>
        </p:nvSpPr>
        <p:spPr>
          <a:xfrm>
            <a:off x="990600" y="1220212"/>
            <a:ext cx="784860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i="1" dirty="0">
                <a:solidFill>
                  <a:schemeClr val="accent6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• guides to construction of understanding,</a:t>
            </a:r>
          </a:p>
          <a:p>
            <a:r>
              <a:rPr lang="en-US" sz="3200" b="1" i="1" dirty="0">
                <a:solidFill>
                  <a:schemeClr val="accent6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• encouragers for high achievement,</a:t>
            </a:r>
          </a:p>
          <a:p>
            <a:r>
              <a:rPr lang="en-US" sz="3200" b="1" i="1" dirty="0">
                <a:solidFill>
                  <a:schemeClr val="accent6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• reflective practitioners for personal </a:t>
            </a:r>
            <a:r>
              <a:rPr lang="en-US" sz="3200" b="1" i="1" dirty="0" smtClean="0">
                <a:solidFill>
                  <a:schemeClr val="accent6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improvement</a:t>
            </a:r>
            <a:r>
              <a:rPr lang="en-US" sz="3200" b="1" i="1" dirty="0">
                <a:solidFill>
                  <a:schemeClr val="accent6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</a:t>
            </a:r>
          </a:p>
          <a:p>
            <a:r>
              <a:rPr lang="en-US" sz="3200" b="1" i="1" dirty="0">
                <a:solidFill>
                  <a:schemeClr val="accent6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• team builders through active learning, and</a:t>
            </a:r>
          </a:p>
          <a:p>
            <a:r>
              <a:rPr lang="en-US" sz="32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• evaluators of progress.</a:t>
            </a:r>
            <a:endParaRPr lang="en-US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81000" y="457200"/>
            <a:ext cx="508825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i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Teaching shepherds serve as </a:t>
            </a:r>
            <a:endParaRPr lang="en-US" sz="3200" b="1" i="1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C:\Users\dmccrar\Desktop\Francis 18\PPT BKGs\Slide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1"/>
            <a:ext cx="9144000" cy="6857999"/>
          </a:xfrm>
          <a:prstGeom prst="rect">
            <a:avLst/>
          </a:prstGeom>
          <a:noFill/>
        </p:spPr>
      </p:pic>
      <p:sp>
        <p:nvSpPr>
          <p:cNvPr id="2" name="Rectangle 1"/>
          <p:cNvSpPr/>
          <p:nvPr/>
        </p:nvSpPr>
        <p:spPr>
          <a:xfrm>
            <a:off x="304800" y="1066800"/>
            <a:ext cx="800100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i="1" dirty="0" smtClean="0"/>
              <a:t>Engagement/Schema/Active </a:t>
            </a:r>
            <a:r>
              <a:rPr lang="en-US" sz="2800" b="1" i="1" dirty="0"/>
              <a:t>Learning (v. 17). </a:t>
            </a:r>
            <a:endParaRPr lang="en-US" sz="2800" b="1" i="1" dirty="0" smtClean="0"/>
          </a:p>
          <a:p>
            <a:endParaRPr lang="en-US" sz="2800" b="1" i="1" dirty="0" smtClean="0"/>
          </a:p>
          <a:p>
            <a:r>
              <a:rPr lang="en-US" sz="2800" b="1" i="1" dirty="0" smtClean="0"/>
              <a:t>    Formative </a:t>
            </a:r>
            <a:r>
              <a:rPr lang="en-US" sz="2800" b="1" i="1" dirty="0"/>
              <a:t>Assessment (v.18). </a:t>
            </a:r>
            <a:endParaRPr lang="en-US" sz="2800" b="1" i="1" dirty="0" smtClean="0"/>
          </a:p>
          <a:p>
            <a:endParaRPr lang="en-US" sz="2800" b="1" i="1" dirty="0" smtClean="0"/>
          </a:p>
          <a:p>
            <a:r>
              <a:rPr lang="en-US" sz="2800" b="1" i="1" dirty="0" smtClean="0"/>
              <a:t>        Elaboration.</a:t>
            </a:r>
          </a:p>
          <a:p>
            <a:endParaRPr lang="en-US" sz="2800" b="1" i="1" dirty="0"/>
          </a:p>
          <a:p>
            <a:r>
              <a:rPr lang="en-US" sz="2800" b="1" i="1" dirty="0" smtClean="0"/>
              <a:t>              Connection </a:t>
            </a:r>
            <a:r>
              <a:rPr lang="en-US" sz="2800" b="1" i="1" dirty="0"/>
              <a:t>to their Schema (vs. 19-23). </a:t>
            </a:r>
          </a:p>
          <a:p>
            <a:endParaRPr lang="en-US" sz="2800" b="1" i="1" dirty="0" smtClean="0"/>
          </a:p>
          <a:p>
            <a:r>
              <a:rPr lang="en-US" sz="2800" b="1" i="1" dirty="0" smtClean="0"/>
              <a:t>                 Conviction </a:t>
            </a:r>
            <a:r>
              <a:rPr lang="en-US" sz="2800" b="1" i="1" dirty="0"/>
              <a:t>and Challenge (vs. 25-26). </a:t>
            </a:r>
          </a:p>
        </p:txBody>
      </p:sp>
      <p:sp>
        <p:nvSpPr>
          <p:cNvPr id="4" name="Rectangle 3"/>
          <p:cNvSpPr/>
          <p:nvPr/>
        </p:nvSpPr>
        <p:spPr>
          <a:xfrm>
            <a:off x="1371600" y="228600"/>
            <a:ext cx="75438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3200" b="1" i="1" dirty="0" smtClean="0">
                <a:solidFill>
                  <a:schemeClr val="accent6">
                    <a:lumMod val="75000"/>
                  </a:schemeClr>
                </a:solidFill>
              </a:rPr>
              <a:t>Luke 24 – Jesus Demonstrates</a:t>
            </a:r>
            <a:endParaRPr lang="en-US" sz="3200" b="1" i="1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dmccrar\Desktop\Francis 18\PPT BKGs\Slide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  <p:sp>
        <p:nvSpPr>
          <p:cNvPr id="8" name="Rectangle 7"/>
          <p:cNvSpPr/>
          <p:nvPr/>
        </p:nvSpPr>
        <p:spPr>
          <a:xfrm>
            <a:off x="914400" y="2057400"/>
            <a:ext cx="7162800" cy="32316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400" b="1" i="1" dirty="0">
                <a:solidFill>
                  <a:schemeClr val="bg1"/>
                </a:solidFill>
              </a:rPr>
              <a:t>He </a:t>
            </a:r>
            <a:r>
              <a:rPr lang="en-US" sz="4400" b="1" i="1" dirty="0" smtClean="0">
                <a:solidFill>
                  <a:schemeClr val="bg1"/>
                </a:solidFill>
              </a:rPr>
              <a:t>(David) shepherded </a:t>
            </a:r>
            <a:r>
              <a:rPr lang="en-US" sz="4400" b="1" i="1" dirty="0">
                <a:solidFill>
                  <a:schemeClr val="bg1"/>
                </a:solidFill>
              </a:rPr>
              <a:t>them</a:t>
            </a:r>
          </a:p>
          <a:p>
            <a:r>
              <a:rPr lang="en-US" sz="4400" b="1" i="1" dirty="0">
                <a:solidFill>
                  <a:schemeClr val="bg1"/>
                </a:solidFill>
              </a:rPr>
              <a:t>with a pure heart</a:t>
            </a:r>
          </a:p>
          <a:p>
            <a:r>
              <a:rPr lang="en-US" sz="4400" b="1" i="1" dirty="0">
                <a:solidFill>
                  <a:schemeClr val="bg1"/>
                </a:solidFill>
              </a:rPr>
              <a:t>and guided them</a:t>
            </a:r>
          </a:p>
          <a:p>
            <a:r>
              <a:rPr lang="en-US" sz="4400" b="1" i="1" dirty="0">
                <a:solidFill>
                  <a:schemeClr val="bg1"/>
                </a:solidFill>
              </a:rPr>
              <a:t>with his skillful hands</a:t>
            </a:r>
            <a:r>
              <a:rPr lang="en-US" sz="4400" b="1" i="1" dirty="0" smtClean="0">
                <a:solidFill>
                  <a:schemeClr val="bg1"/>
                </a:solidFill>
              </a:rPr>
              <a:t>.</a:t>
            </a:r>
          </a:p>
          <a:p>
            <a:pPr algn="r"/>
            <a:r>
              <a:rPr lang="en-US" sz="2800" b="1" i="1" dirty="0" smtClean="0">
                <a:solidFill>
                  <a:schemeClr val="bg1"/>
                </a:solidFill>
              </a:rPr>
              <a:t>-Psalm 78:72(CSB)</a:t>
            </a:r>
            <a:endParaRPr lang="en-US" sz="28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dmccrar\Desktop\Francis 18\PPT BKGs\Slide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7999"/>
          </a:xfrm>
          <a:prstGeom prst="rect">
            <a:avLst/>
          </a:prstGeom>
          <a:noFill/>
        </p:spPr>
      </p:pic>
      <p:pic>
        <p:nvPicPr>
          <p:cNvPr id="22530" name="Picture 2" descr="C:\Users\dmccrar\Desktop\Francis 18\PPT BKGs\Slide7.jpg"/>
          <p:cNvPicPr>
            <a:picLocks noChangeAspect="1" noChangeArrowheads="1"/>
          </p:cNvPicPr>
          <p:nvPr/>
        </p:nvPicPr>
        <p:blipFill>
          <a:blip r:embed="rId3" cstate="print"/>
          <a:srcRect l="6250" b="73333"/>
          <a:stretch>
            <a:fillRect/>
          </a:stretch>
        </p:blipFill>
        <p:spPr bwMode="auto">
          <a:xfrm>
            <a:off x="0" y="5638800"/>
            <a:ext cx="6019800" cy="1219200"/>
          </a:xfrm>
          <a:prstGeom prst="rect">
            <a:avLst/>
          </a:prstGeom>
          <a:noFill/>
        </p:spPr>
      </p:pic>
      <p:sp>
        <p:nvSpPr>
          <p:cNvPr id="3" name="Rectangle 2"/>
          <p:cNvSpPr/>
          <p:nvPr/>
        </p:nvSpPr>
        <p:spPr>
          <a:xfrm>
            <a:off x="152400" y="5715000"/>
            <a:ext cx="62484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What would it take for the same thing to be said about you?</a:t>
            </a:r>
            <a:endParaRPr lang="en-US" sz="32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914400" y="2057400"/>
            <a:ext cx="7162800" cy="32316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400" b="1" i="1" dirty="0">
                <a:solidFill>
                  <a:schemeClr val="bg1"/>
                </a:solidFill>
              </a:rPr>
              <a:t>He </a:t>
            </a:r>
            <a:r>
              <a:rPr lang="en-US" sz="4400" b="1" i="1" dirty="0" smtClean="0">
                <a:solidFill>
                  <a:schemeClr val="bg1"/>
                </a:solidFill>
              </a:rPr>
              <a:t>(    </a:t>
            </a:r>
            <a:r>
              <a:rPr lang="en-US" sz="4000" b="1" i="1" dirty="0" smtClean="0">
                <a:solidFill>
                  <a:schemeClr val="bg1"/>
                </a:solidFill>
              </a:rPr>
              <a:t>   </a:t>
            </a:r>
            <a:r>
              <a:rPr lang="en-US" sz="4400" b="1" i="1" dirty="0" smtClean="0">
                <a:solidFill>
                  <a:schemeClr val="bg1"/>
                </a:solidFill>
              </a:rPr>
              <a:t>    ) shepherded </a:t>
            </a:r>
            <a:r>
              <a:rPr lang="en-US" sz="4400" b="1" i="1" dirty="0">
                <a:solidFill>
                  <a:schemeClr val="bg1"/>
                </a:solidFill>
              </a:rPr>
              <a:t>them</a:t>
            </a:r>
          </a:p>
          <a:p>
            <a:r>
              <a:rPr lang="en-US" sz="4400" b="1" i="1" dirty="0">
                <a:solidFill>
                  <a:schemeClr val="bg1"/>
                </a:solidFill>
              </a:rPr>
              <a:t>with a pure heart</a:t>
            </a:r>
          </a:p>
          <a:p>
            <a:r>
              <a:rPr lang="en-US" sz="4400" b="1" i="1" dirty="0">
                <a:solidFill>
                  <a:schemeClr val="bg1"/>
                </a:solidFill>
              </a:rPr>
              <a:t>and guided them</a:t>
            </a:r>
          </a:p>
          <a:p>
            <a:r>
              <a:rPr lang="en-US" sz="4400" b="1" i="1" dirty="0">
                <a:solidFill>
                  <a:schemeClr val="bg1"/>
                </a:solidFill>
              </a:rPr>
              <a:t>with his skillful hands</a:t>
            </a:r>
            <a:r>
              <a:rPr lang="en-US" sz="4400" b="1" i="1" dirty="0" smtClean="0">
                <a:solidFill>
                  <a:schemeClr val="bg1"/>
                </a:solidFill>
              </a:rPr>
              <a:t>.</a:t>
            </a:r>
          </a:p>
          <a:p>
            <a:pPr algn="r"/>
            <a:r>
              <a:rPr lang="en-US" sz="2800" b="1" i="1" dirty="0" smtClean="0">
                <a:solidFill>
                  <a:schemeClr val="bg1"/>
                </a:solidFill>
              </a:rPr>
              <a:t>-Psalm 78:72(CSB)</a:t>
            </a:r>
            <a:endParaRPr lang="en-US" sz="28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C:\Users\dmccrar\Desktop\Francis 18\PPT BKGs\Slide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2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dmccrar\Desktop\Francis 18\PPT BKGs\Slide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7999"/>
          </a:xfrm>
          <a:prstGeom prst="rect">
            <a:avLst/>
          </a:prstGeom>
          <a:noFill/>
        </p:spPr>
      </p:pic>
      <p:sp>
        <p:nvSpPr>
          <p:cNvPr id="2" name="Rectangle 1"/>
          <p:cNvSpPr/>
          <p:nvPr/>
        </p:nvSpPr>
        <p:spPr>
          <a:xfrm>
            <a:off x="304800" y="1676400"/>
            <a:ext cx="845820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3200" b="1" i="1" dirty="0" smtClean="0">
                <a:solidFill>
                  <a:schemeClr val="bg1"/>
                </a:solidFill>
              </a:rPr>
              <a:t>We will examine…</a:t>
            </a:r>
          </a:p>
          <a:p>
            <a:pPr lvl="0"/>
            <a:endParaRPr lang="en-US" sz="3200" b="1" i="1" dirty="0" smtClean="0">
              <a:solidFill>
                <a:schemeClr val="bg1"/>
              </a:solidFill>
            </a:endParaRPr>
          </a:p>
          <a:p>
            <a:pPr lvl="0">
              <a:buFont typeface="Arial" pitchFamily="34" charset="0"/>
              <a:buChar char="•"/>
            </a:pPr>
            <a:r>
              <a:rPr lang="en-US" sz="3200" b="1" i="1" dirty="0" smtClean="0">
                <a:solidFill>
                  <a:schemeClr val="bg1"/>
                </a:solidFill>
              </a:rPr>
              <a:t> structures </a:t>
            </a:r>
            <a:r>
              <a:rPr lang="en-US" sz="3200" b="1" i="1" dirty="0">
                <a:solidFill>
                  <a:schemeClr val="bg1"/>
                </a:solidFill>
              </a:rPr>
              <a:t>needed to </a:t>
            </a:r>
            <a:r>
              <a:rPr lang="en-US" sz="3200" b="1" i="1" dirty="0" smtClean="0">
                <a:solidFill>
                  <a:schemeClr val="bg1"/>
                </a:solidFill>
              </a:rPr>
              <a:t>be </a:t>
            </a:r>
            <a:r>
              <a:rPr lang="en-US" sz="3200" b="1" i="1" dirty="0">
                <a:solidFill>
                  <a:schemeClr val="bg1"/>
                </a:solidFill>
              </a:rPr>
              <a:t>an effective shepherd</a:t>
            </a:r>
            <a:r>
              <a:rPr lang="en-US" sz="3200" b="1" i="1" dirty="0" smtClean="0">
                <a:solidFill>
                  <a:schemeClr val="bg1"/>
                </a:solidFill>
              </a:rPr>
              <a:t>,</a:t>
            </a:r>
          </a:p>
          <a:p>
            <a:pPr lvl="0"/>
            <a:r>
              <a:rPr lang="en-US" sz="3200" b="1" i="1" dirty="0" smtClean="0">
                <a:solidFill>
                  <a:schemeClr val="bg1"/>
                </a:solidFill>
              </a:rPr>
              <a:t> </a:t>
            </a:r>
          </a:p>
          <a:p>
            <a:pPr lvl="0">
              <a:buFont typeface="Arial" pitchFamily="34" charset="0"/>
              <a:buChar char="•"/>
            </a:pPr>
            <a:r>
              <a:rPr lang="en-US" sz="3200" b="1" i="1" dirty="0" smtClean="0">
                <a:solidFill>
                  <a:schemeClr val="bg1"/>
                </a:solidFill>
              </a:rPr>
              <a:t> actions </a:t>
            </a:r>
            <a:r>
              <a:rPr lang="en-US" sz="3200" b="1" i="1" dirty="0">
                <a:solidFill>
                  <a:schemeClr val="bg1"/>
                </a:solidFill>
              </a:rPr>
              <a:t>we need to take before, during and </a:t>
            </a:r>
            <a:r>
              <a:rPr lang="en-US" sz="3200" b="1" i="1" dirty="0" smtClean="0">
                <a:solidFill>
                  <a:schemeClr val="bg1"/>
                </a:solidFill>
              </a:rPr>
              <a:t>after </a:t>
            </a:r>
            <a:r>
              <a:rPr lang="en-US" sz="3200" b="1" i="1" dirty="0">
                <a:solidFill>
                  <a:schemeClr val="bg1"/>
                </a:solidFill>
              </a:rPr>
              <a:t>times with our flocks, </a:t>
            </a:r>
            <a:r>
              <a:rPr lang="en-US" sz="3200" b="1" i="1" dirty="0" smtClean="0">
                <a:solidFill>
                  <a:schemeClr val="bg1"/>
                </a:solidFill>
              </a:rPr>
              <a:t>and</a:t>
            </a:r>
          </a:p>
          <a:p>
            <a:pPr lvl="0"/>
            <a:endParaRPr lang="en-US" sz="3200" b="1" i="1" dirty="0" smtClean="0">
              <a:solidFill>
                <a:schemeClr val="bg1"/>
              </a:solidFill>
            </a:endParaRPr>
          </a:p>
          <a:p>
            <a:pPr lvl="0">
              <a:buFont typeface="Arial" pitchFamily="34" charset="0"/>
              <a:buChar char="•"/>
            </a:pPr>
            <a:r>
              <a:rPr lang="en-US" sz="3200" b="1" i="1" dirty="0" smtClean="0">
                <a:solidFill>
                  <a:schemeClr val="bg1"/>
                </a:solidFill>
              </a:rPr>
              <a:t> some </a:t>
            </a:r>
            <a:r>
              <a:rPr lang="en-US" sz="3200" b="1" i="1" dirty="0">
                <a:solidFill>
                  <a:schemeClr val="bg1"/>
                </a:solidFill>
              </a:rPr>
              <a:t>of the science (research) that will enable us to be better teaching shepherds.</a:t>
            </a:r>
            <a:r>
              <a:rPr lang="en-US" sz="3200" b="1" dirty="0">
                <a:solidFill>
                  <a:schemeClr val="bg1"/>
                </a:solidFill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dmccrar\Desktop\Francis 18\PPT BKGs\Slide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7999"/>
          </a:xfrm>
          <a:prstGeom prst="rect">
            <a:avLst/>
          </a:prstGeom>
          <a:noFill/>
        </p:spPr>
      </p:pic>
      <p:sp>
        <p:nvSpPr>
          <p:cNvPr id="2" name="Rectangle 1"/>
          <p:cNvSpPr/>
          <p:nvPr/>
        </p:nvSpPr>
        <p:spPr>
          <a:xfrm>
            <a:off x="2057400" y="1143000"/>
            <a:ext cx="6324600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“One </a:t>
            </a:r>
            <a:r>
              <a:rPr lang="en-US" sz="4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of the things that sets apart a healthy Sunday School or small </a:t>
            </a:r>
            <a:r>
              <a:rPr lang="en-US" sz="4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group ministry </a:t>
            </a:r>
            <a:r>
              <a:rPr lang="en-US" sz="4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from a struggling one is a commitment to care for every person</a:t>
            </a:r>
            <a:r>
              <a:rPr lang="en-US" sz="4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.”  </a:t>
            </a:r>
          </a:p>
          <a:p>
            <a:pPr algn="r"/>
            <a:r>
              <a:rPr lang="en-US" sz="2400" b="1" dirty="0" smtClean="0">
                <a:solidFill>
                  <a:schemeClr val="bg1"/>
                </a:solidFill>
              </a:rPr>
              <a:t>(P. 7, </a:t>
            </a:r>
            <a:r>
              <a:rPr lang="en-US" sz="2400" b="1" i="1" dirty="0">
                <a:solidFill>
                  <a:schemeClr val="bg1"/>
                </a:solidFill>
              </a:rPr>
              <a:t>Shepherd: Creating Caring </a:t>
            </a:r>
            <a:r>
              <a:rPr lang="en-US" sz="2400" b="1" i="1" dirty="0" smtClean="0">
                <a:solidFill>
                  <a:schemeClr val="bg1"/>
                </a:solidFill>
              </a:rPr>
              <a:t>Community)</a:t>
            </a:r>
            <a:endParaRPr lang="en-US" sz="24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dmccrar\Desktop\Francis 18\PPT BKGs\Slide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7999"/>
          </a:xfrm>
          <a:prstGeom prst="rect">
            <a:avLst/>
          </a:prstGeom>
          <a:noFill/>
        </p:spPr>
      </p:pic>
      <p:sp>
        <p:nvSpPr>
          <p:cNvPr id="2" name="Rectangle 1"/>
          <p:cNvSpPr/>
          <p:nvPr/>
        </p:nvSpPr>
        <p:spPr>
          <a:xfrm>
            <a:off x="1981200" y="381000"/>
            <a:ext cx="6781800" cy="27699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6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80 </a:t>
            </a:r>
            <a:r>
              <a:rPr lang="en-US" sz="6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% </a:t>
            </a:r>
            <a:r>
              <a:rPr lang="en-US" sz="3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of the people who attend worship and Sunday </a:t>
            </a:r>
            <a:r>
              <a:rPr lang="en-US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School will </a:t>
            </a:r>
            <a:r>
              <a:rPr lang="en-US" sz="3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still </a:t>
            </a:r>
            <a:r>
              <a:rPr lang="en-US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be involved in your church 5 </a:t>
            </a:r>
            <a:r>
              <a:rPr lang="en-US" sz="3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years from </a:t>
            </a:r>
            <a:r>
              <a:rPr lang="en-US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now</a:t>
            </a:r>
          </a:p>
        </p:txBody>
      </p:sp>
      <p:sp>
        <p:nvSpPr>
          <p:cNvPr id="4" name="Rectangle 3"/>
          <p:cNvSpPr/>
          <p:nvPr/>
        </p:nvSpPr>
        <p:spPr>
          <a:xfrm>
            <a:off x="2057400" y="3429000"/>
            <a:ext cx="6705600" cy="27699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6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20 % </a:t>
            </a:r>
            <a:r>
              <a:rPr lang="en-US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of the people who only attend worship will still be involved in your church 5 years from now</a:t>
            </a:r>
            <a:endParaRPr lang="en-US" sz="3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dmccrar\Desktop\Francis 18\PPT BKGs\Slide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7999"/>
          </a:xfrm>
          <a:prstGeom prst="rect">
            <a:avLst/>
          </a:prstGeom>
          <a:noFill/>
        </p:spPr>
      </p:pic>
      <p:sp>
        <p:nvSpPr>
          <p:cNvPr id="2" name="Rectangle 1"/>
          <p:cNvSpPr/>
          <p:nvPr/>
        </p:nvSpPr>
        <p:spPr>
          <a:xfrm>
            <a:off x="1905000" y="1600200"/>
            <a:ext cx="7010400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b="1" dirty="0" smtClean="0">
                <a:solidFill>
                  <a:schemeClr val="bg1"/>
                </a:solidFill>
              </a:rPr>
              <a:t>Review pages </a:t>
            </a:r>
            <a:r>
              <a:rPr lang="en-US" sz="4000" b="1" dirty="0">
                <a:solidFill>
                  <a:schemeClr val="bg1"/>
                </a:solidFill>
              </a:rPr>
              <a:t>8-11 of </a:t>
            </a:r>
            <a:r>
              <a:rPr lang="en-US" sz="4000" b="1" i="1" dirty="0" smtClean="0">
                <a:solidFill>
                  <a:schemeClr val="bg1"/>
                </a:solidFill>
              </a:rPr>
              <a:t>Shepherd</a:t>
            </a:r>
            <a:r>
              <a:rPr lang="en-US" sz="4000" b="1" i="1" dirty="0">
                <a:solidFill>
                  <a:schemeClr val="bg1"/>
                </a:solidFill>
              </a:rPr>
              <a:t>: Creating Caring Community</a:t>
            </a:r>
            <a:r>
              <a:rPr lang="en-US" sz="4000" b="1" dirty="0">
                <a:solidFill>
                  <a:schemeClr val="bg1"/>
                </a:solidFill>
              </a:rPr>
              <a:t>, looking for three principles </a:t>
            </a:r>
            <a:r>
              <a:rPr lang="en-US" sz="4000" b="1" dirty="0" smtClean="0">
                <a:solidFill>
                  <a:schemeClr val="bg1"/>
                </a:solidFill>
              </a:rPr>
              <a:t>you </a:t>
            </a:r>
            <a:r>
              <a:rPr lang="en-US" sz="4000" b="1" dirty="0">
                <a:solidFill>
                  <a:schemeClr val="bg1"/>
                </a:solidFill>
              </a:rPr>
              <a:t>believe to be the most important shared by the </a:t>
            </a:r>
            <a:r>
              <a:rPr lang="en-US" sz="4000" b="1" dirty="0" smtClean="0">
                <a:solidFill>
                  <a:schemeClr val="bg1"/>
                </a:solidFill>
              </a:rPr>
              <a:t>author.</a:t>
            </a:r>
            <a:endParaRPr lang="en-US" sz="4000" b="1" dirty="0">
              <a:solidFill>
                <a:schemeClr val="bg1"/>
              </a:solidFill>
            </a:endParaRPr>
          </a:p>
        </p:txBody>
      </p:sp>
      <p:pic>
        <p:nvPicPr>
          <p:cNvPr id="5" name="Picture 2" descr="C:\Users\dmccrar\Desktop\Francis 18\PPT BKGs\Slide7.jpg"/>
          <p:cNvPicPr>
            <a:picLocks noChangeAspect="1" noChangeArrowheads="1"/>
          </p:cNvPicPr>
          <p:nvPr/>
        </p:nvPicPr>
        <p:blipFill>
          <a:blip r:embed="rId3" cstate="print"/>
          <a:srcRect l="6250" b="73333"/>
          <a:stretch>
            <a:fillRect/>
          </a:stretch>
        </p:blipFill>
        <p:spPr bwMode="auto">
          <a:xfrm>
            <a:off x="6011332" y="-152400"/>
            <a:ext cx="3759199" cy="9144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sp>
        <p:nvSpPr>
          <p:cNvPr id="6" name="TextBox 5"/>
          <p:cNvSpPr txBox="1"/>
          <p:nvPr/>
        </p:nvSpPr>
        <p:spPr>
          <a:xfrm>
            <a:off x="6468203" y="0"/>
            <a:ext cx="267579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i="1" dirty="0" smtClean="0"/>
              <a:t>Assignment</a:t>
            </a:r>
            <a:endParaRPr lang="en-US" sz="4000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dmccrar\Desktop\Francis 18\PPT BKGs\Slide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7999"/>
          </a:xfrm>
          <a:prstGeom prst="rect">
            <a:avLst/>
          </a:prstGeom>
          <a:noFill/>
        </p:spPr>
      </p:pic>
      <p:sp>
        <p:nvSpPr>
          <p:cNvPr id="2" name="Rectangle 1"/>
          <p:cNvSpPr/>
          <p:nvPr/>
        </p:nvSpPr>
        <p:spPr>
          <a:xfrm>
            <a:off x="2667000" y="1524000"/>
            <a:ext cx="4572000" cy="347787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4400" b="1" dirty="0">
                <a:solidFill>
                  <a:schemeClr val="bg1"/>
                </a:solidFill>
              </a:rPr>
              <a:t>What kind of person does it take to create </a:t>
            </a:r>
            <a:r>
              <a:rPr lang="en-US" sz="4400" b="1" dirty="0" smtClean="0">
                <a:solidFill>
                  <a:schemeClr val="bg1"/>
                </a:solidFill>
              </a:rPr>
              <a:t>a true caring </a:t>
            </a:r>
            <a:r>
              <a:rPr lang="en-US" sz="4400" b="1" dirty="0">
                <a:solidFill>
                  <a:schemeClr val="bg1"/>
                </a:solidFill>
              </a:rPr>
              <a:t>community?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dmccrar\Desktop\Francis 18\PPT BKGs\Slide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7999"/>
          </a:xfrm>
          <a:prstGeom prst="rect">
            <a:avLst/>
          </a:prstGeom>
          <a:noFill/>
        </p:spPr>
      </p:pic>
      <p:sp>
        <p:nvSpPr>
          <p:cNvPr id="2" name="Rectangle 1"/>
          <p:cNvSpPr/>
          <p:nvPr/>
        </p:nvSpPr>
        <p:spPr>
          <a:xfrm>
            <a:off x="2209800" y="1066800"/>
            <a:ext cx="5562600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Review </a:t>
            </a:r>
            <a:r>
              <a:rPr lang="en-US" sz="4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content on pages 12 through 16 and create an evaluation tool for the </a:t>
            </a:r>
            <a:r>
              <a:rPr lang="en-US" sz="4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shepherd. </a:t>
            </a:r>
          </a:p>
          <a:p>
            <a:r>
              <a:rPr lang="en-US" sz="3200" b="1" dirty="0" smtClean="0">
                <a:solidFill>
                  <a:schemeClr val="bg1"/>
                </a:solidFill>
              </a:rPr>
              <a:t>(</a:t>
            </a:r>
            <a:r>
              <a:rPr lang="en-US" sz="3200" b="1" dirty="0">
                <a:solidFill>
                  <a:schemeClr val="bg1"/>
                </a:solidFill>
              </a:rPr>
              <a:t>example: On a scale of 1 to 10, how well does the person know his or her flock/class</a:t>
            </a:r>
            <a:r>
              <a:rPr lang="en-US" sz="3200" b="1" dirty="0" smtClean="0">
                <a:solidFill>
                  <a:schemeClr val="bg1"/>
                </a:solidFill>
              </a:rPr>
              <a:t>?)</a:t>
            </a:r>
            <a:endParaRPr lang="en-US" sz="3200" b="1" dirty="0">
              <a:solidFill>
                <a:schemeClr val="bg1"/>
              </a:solidFill>
            </a:endParaRPr>
          </a:p>
        </p:txBody>
      </p:sp>
      <p:pic>
        <p:nvPicPr>
          <p:cNvPr id="4" name="Picture 2" descr="C:\Users\dmccrar\Desktop\Francis 18\PPT BKGs\Slide7.jpg"/>
          <p:cNvPicPr>
            <a:picLocks noChangeAspect="1" noChangeArrowheads="1"/>
          </p:cNvPicPr>
          <p:nvPr/>
        </p:nvPicPr>
        <p:blipFill>
          <a:blip r:embed="rId3" cstate="print"/>
          <a:srcRect l="6250" b="73333"/>
          <a:stretch>
            <a:fillRect/>
          </a:stretch>
        </p:blipFill>
        <p:spPr bwMode="auto">
          <a:xfrm>
            <a:off x="6011332" y="-152400"/>
            <a:ext cx="3759199" cy="9144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sp>
        <p:nvSpPr>
          <p:cNvPr id="5" name="TextBox 4"/>
          <p:cNvSpPr txBox="1"/>
          <p:nvPr/>
        </p:nvSpPr>
        <p:spPr>
          <a:xfrm>
            <a:off x="6468203" y="0"/>
            <a:ext cx="267579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i="1" dirty="0" smtClean="0"/>
              <a:t>Assignment</a:t>
            </a:r>
            <a:endParaRPr lang="en-US" sz="4000" b="1" i="1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203</TotalTime>
  <Words>835</Words>
  <Application>Microsoft Office PowerPoint</Application>
  <PresentationFormat>On-screen Show (4:3)</PresentationFormat>
  <Paragraphs>137</Paragraphs>
  <Slides>35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35</vt:i4>
      </vt:variant>
    </vt:vector>
  </HeadingPairs>
  <TitlesOfParts>
    <vt:vector size="36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  <vt:lpstr>Slide 32</vt:lpstr>
      <vt:lpstr>Slide 33</vt:lpstr>
      <vt:lpstr>Slide 34</vt:lpstr>
      <vt:lpstr>Slide 35</vt:lpstr>
    </vt:vector>
  </TitlesOfParts>
  <Company>LifeWay Christian Resources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DMCCRAR</dc:creator>
  <cp:lastModifiedBy>DMCCRAR</cp:lastModifiedBy>
  <cp:revision>21</cp:revision>
  <dcterms:created xsi:type="dcterms:W3CDTF">2017-09-28T11:38:04Z</dcterms:created>
  <dcterms:modified xsi:type="dcterms:W3CDTF">2017-09-28T15:01:11Z</dcterms:modified>
</cp:coreProperties>
</file>