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2" r:id="rId2"/>
    <p:sldId id="259" r:id="rId3"/>
    <p:sldId id="258" r:id="rId4"/>
    <p:sldId id="267" r:id="rId5"/>
    <p:sldId id="264" r:id="rId6"/>
    <p:sldId id="268" r:id="rId7"/>
    <p:sldId id="269" r:id="rId8"/>
    <p:sldId id="270" r:id="rId9"/>
    <p:sldId id="260" r:id="rId10"/>
    <p:sldId id="271" r:id="rId11"/>
    <p:sldId id="272" r:id="rId12"/>
    <p:sldId id="273" r:id="rId13"/>
    <p:sldId id="274" r:id="rId14"/>
    <p:sldId id="257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66" r:id="rId24"/>
    <p:sldId id="26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17810C-B59F-4FC3-A71A-FF8C0A9FF716}" v="47" dt="2025-11-14T21:53:35.7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155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548" y="-28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5BFD8-784C-489D-847E-5BC524578EB8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CFCEE-F454-4739-873D-E5087FD3B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946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cap="all" dirty="0"/>
              <a:t>Part 1. Welcome &amp; Introduction (10 minutes)</a:t>
            </a:r>
            <a:endParaRPr lang="en-US" dirty="0"/>
          </a:p>
          <a:p>
            <a:pPr lvl="0"/>
            <a:r>
              <a:rPr lang="en-US" b="1" dirty="0"/>
              <a:t>Objective:</a:t>
            </a:r>
            <a:r>
              <a:rPr lang="en-US" dirty="0"/>
              <a:t> Set the tone, introduce the “sacred spaces” concept, and encourage engagement.</a:t>
            </a:r>
          </a:p>
          <a:p>
            <a:pPr lvl="0"/>
            <a:r>
              <a:rPr lang="en-US" b="1" dirty="0"/>
              <a:t>Activities:</a:t>
            </a:r>
            <a:endParaRPr lang="en-US" dirty="0"/>
          </a:p>
          <a:p>
            <a:pPr lvl="1"/>
            <a:r>
              <a:rPr lang="en-US" dirty="0"/>
              <a:t>Brief welcome and prayer.</a:t>
            </a:r>
          </a:p>
          <a:p>
            <a:pPr lvl="1"/>
            <a:r>
              <a:rPr lang="en-US" dirty="0"/>
              <a:t>Icebreaker: In groups of 2 to 3 people, ask participants to respond to this statement: “When my life gets too busy, I move _______________ to the back burner.” </a:t>
            </a:r>
          </a:p>
          <a:p>
            <a:pPr lvl="2"/>
            <a:r>
              <a:rPr lang="en-US" dirty="0"/>
              <a:t>Call for several participants to share their responses with the entire group.</a:t>
            </a:r>
          </a:p>
          <a:p>
            <a:pPr lvl="0"/>
            <a:r>
              <a:rPr lang="en-US" b="1" dirty="0"/>
              <a:t>Reference:</a:t>
            </a:r>
            <a:r>
              <a:rPr lang="en-US" dirty="0"/>
              <a:t> Introduction &amp; Purpose (pp. 4–8). Share the chapter headings to orient participants to the content of the booklet.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CFCEE-F454-4739-873D-E5087FD3B1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52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0E9DEC-70E8-F068-229E-3F6343CEDB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2A3A3D-3B6C-A3C1-D77B-3D060C632E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F2B3E2-F335-95C6-E597-1E7411E5B7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cap="all" dirty="0"/>
              <a:t>Part 1. Welcome &amp; Introduction (10 minutes)</a:t>
            </a:r>
            <a:endParaRPr lang="en-US" dirty="0"/>
          </a:p>
          <a:p>
            <a:pPr lvl="0"/>
            <a:r>
              <a:rPr lang="en-US" b="1" dirty="0"/>
              <a:t>Objective:</a:t>
            </a:r>
            <a:r>
              <a:rPr lang="en-US" dirty="0"/>
              <a:t> Set the tone, introduce the “sacred spaces” concept, and encourage engagement.</a:t>
            </a:r>
          </a:p>
          <a:p>
            <a:pPr lvl="0"/>
            <a:r>
              <a:rPr lang="en-US" b="1" dirty="0"/>
              <a:t>Activities:</a:t>
            </a:r>
            <a:endParaRPr lang="en-US" dirty="0"/>
          </a:p>
          <a:p>
            <a:pPr lvl="1"/>
            <a:r>
              <a:rPr lang="en-US" dirty="0"/>
              <a:t>Brief welcome and prayer.</a:t>
            </a:r>
          </a:p>
          <a:p>
            <a:pPr lvl="1"/>
            <a:r>
              <a:rPr lang="en-US" dirty="0"/>
              <a:t>Icebreaker: In groups of 2 to 3 people, ask participants to respond to this statement: “When my life gets too busy, I move _______________ to the back burner.” </a:t>
            </a:r>
          </a:p>
          <a:p>
            <a:pPr lvl="2"/>
            <a:r>
              <a:rPr lang="en-US" dirty="0"/>
              <a:t>Call for several participants to share their responses with the entire group.</a:t>
            </a:r>
          </a:p>
          <a:p>
            <a:pPr lvl="0"/>
            <a:r>
              <a:rPr lang="en-US" b="1" dirty="0"/>
              <a:t>Reference:</a:t>
            </a:r>
            <a:r>
              <a:rPr lang="en-US" dirty="0"/>
              <a:t> Introduction &amp; Purpose (pp. 4–8). Share the chapter headings to orient participants to the content of the booklet.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5C75CE-3440-6E5F-056F-43D8893A2F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CFCEE-F454-4739-873D-E5087FD3B1B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3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5B76FE-D7AB-74ED-FB18-4B59F0C31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C03377-29B1-9389-BD60-0D65E892E2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EAA3ED-8F3C-00C2-CF50-10BC560019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cap="all" dirty="0"/>
              <a:t>Part 1. Welcome &amp; Introduction (10 minutes)</a:t>
            </a:r>
            <a:endParaRPr lang="en-US" dirty="0"/>
          </a:p>
          <a:p>
            <a:pPr lvl="0"/>
            <a:r>
              <a:rPr lang="en-US" b="1" dirty="0"/>
              <a:t>Objective:</a:t>
            </a:r>
            <a:r>
              <a:rPr lang="en-US" dirty="0"/>
              <a:t> Set the tone, introduce the “sacred spaces” concept, and encourage engagement.</a:t>
            </a:r>
          </a:p>
          <a:p>
            <a:pPr lvl="0"/>
            <a:r>
              <a:rPr lang="en-US" b="1" dirty="0"/>
              <a:t>Activities:</a:t>
            </a:r>
            <a:endParaRPr lang="en-US" dirty="0"/>
          </a:p>
          <a:p>
            <a:pPr lvl="1"/>
            <a:r>
              <a:rPr lang="en-US" dirty="0"/>
              <a:t>Brief welcome and prayer.</a:t>
            </a:r>
          </a:p>
          <a:p>
            <a:pPr lvl="1"/>
            <a:r>
              <a:rPr lang="en-US" dirty="0"/>
              <a:t>Icebreaker: In groups of 2 to 3 people, ask participants to respond to this statement: “When my life gets too busy, I move _______________ to the back burner.” </a:t>
            </a:r>
          </a:p>
          <a:p>
            <a:pPr lvl="2"/>
            <a:r>
              <a:rPr lang="en-US" dirty="0"/>
              <a:t>Call for several participants to share their responses with the entire group.</a:t>
            </a:r>
          </a:p>
          <a:p>
            <a:pPr lvl="0"/>
            <a:r>
              <a:rPr lang="en-US" b="1" dirty="0"/>
              <a:t>Reference:</a:t>
            </a:r>
            <a:r>
              <a:rPr lang="en-US" dirty="0"/>
              <a:t> Introduction &amp; Purpose (pp. 4–8). Share the chapter headings to orient participants to the content of the booklet.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C0A6D1-C6D9-6E8E-2914-AED8F1A548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CFCEE-F454-4739-873D-E5087FD3B1B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95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EAB554-BBC7-1773-32D0-91D356838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6C6FFF-D4BD-74A8-5D84-ABBA172783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4A24BC-9A0E-F1EB-5322-D822AB467C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cap="all" dirty="0"/>
              <a:t>Part 1. Welcome &amp; Introduction (10 minutes)</a:t>
            </a:r>
            <a:endParaRPr lang="en-US" dirty="0"/>
          </a:p>
          <a:p>
            <a:pPr lvl="0"/>
            <a:r>
              <a:rPr lang="en-US" b="1" dirty="0"/>
              <a:t>Objective:</a:t>
            </a:r>
            <a:r>
              <a:rPr lang="en-US" dirty="0"/>
              <a:t> Set the tone, introduce the “sacred spaces” concept, and encourage engagement.</a:t>
            </a:r>
          </a:p>
          <a:p>
            <a:pPr lvl="0"/>
            <a:r>
              <a:rPr lang="en-US" b="1" dirty="0"/>
              <a:t>Activities:</a:t>
            </a:r>
            <a:endParaRPr lang="en-US" dirty="0"/>
          </a:p>
          <a:p>
            <a:pPr lvl="1"/>
            <a:r>
              <a:rPr lang="en-US" dirty="0"/>
              <a:t>Brief welcome and prayer.</a:t>
            </a:r>
          </a:p>
          <a:p>
            <a:pPr lvl="1"/>
            <a:r>
              <a:rPr lang="en-US" dirty="0"/>
              <a:t>Icebreaker: In groups of 2 to 3 people, ask participants to respond to this statement: “When my life gets too busy, I move _______________ to the back burner.” </a:t>
            </a:r>
          </a:p>
          <a:p>
            <a:pPr lvl="2"/>
            <a:r>
              <a:rPr lang="en-US" dirty="0"/>
              <a:t>Call for several participants to share their responses with the entire group.</a:t>
            </a:r>
          </a:p>
          <a:p>
            <a:pPr lvl="0"/>
            <a:r>
              <a:rPr lang="en-US" b="1" dirty="0"/>
              <a:t>Reference:</a:t>
            </a:r>
            <a:r>
              <a:rPr lang="en-US" dirty="0"/>
              <a:t> Introduction &amp; Purpose (pp. 4–8). Share the chapter headings to orient participants to the content of the booklet.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EFB580-D262-72EF-5330-D969C09022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5CFCEE-F454-4739-873D-E5087FD3B1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5384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19632-00D8-701A-7B40-F1B78C2CE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FD79C4-B934-1C48-0A6B-81F68FBFAE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2E269C-FCD7-EA34-BBDC-6A188FC8CE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2BC899-505E-4A02-8576-E2282BF9B5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CFCEE-F454-4739-873D-E5087FD3B1B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6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C30C9-0DAE-65B8-E026-96BB3C2F0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CEC4A3-D5E8-409A-44EE-BF320B2580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21D4C-C1AF-999D-8DF5-8CD2307B0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F8FD1-CBDB-16FE-64D4-2F9293DCC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A35F0-4E88-80C3-C6BF-BBD3D27A2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69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97FB6-59B8-6273-CBFA-32D2D0F18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C0D6DB-5285-8671-23D5-CDC68BAC1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AA08C-57DE-6753-9E67-C4EFF8301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65978-460E-3B00-8BD2-304A961E5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28A29-D2AE-F0F5-DC6D-DB21C74BA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9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65309D-4FDD-9F5B-89A1-594E3A0A1A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123CED-611E-D35C-04DC-BF2F02A46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18D92-FEB7-DC98-D9F1-557BC661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073B8-9DD4-B152-0711-CE35C66B1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9860C-73B4-E61C-B958-D222167DF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55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6F55E-CE2F-4513-4C78-D57195FA2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6BBBA-C8DB-B5FC-BDD8-156BC21F6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4F8B7-D045-2CFE-0E6E-0006A6F29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F5C6E-40B4-59E0-9F75-B0A3EF2AB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8EAB1-4CC6-C6DE-3BF1-C9F70BDE9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13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FF112-E13B-0A09-DFA2-4E2F25486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1ED431-6384-48FD-978A-6066B24C8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B0AEA-1755-4898-8611-E3E5AF5F8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0C7F1A-CCE5-9150-D126-7885BD68B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66025-0FFF-585C-B680-748F2C5F6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9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249CE-037D-5338-F4E2-F24859CA3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8E59D-F81D-FA4C-184A-334D7399E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2C344-6A99-3D62-5457-F13122C245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A07193-7F27-C887-3F80-E7549F3B3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7079D9-8240-9C0A-D77D-2AF888B3D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E0EAD9-1986-28A6-7935-60E25D7FE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3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3D08A-3727-D174-E9AF-41ECF0E11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C31121-5DEB-71B3-D79F-C4FB18DA1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AEA07C-1D5E-576C-C6F9-3772CE6A4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8BB072-082C-37A7-E764-496F21174D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06EB83-9C34-0133-AEAD-B50DC6C6EF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F3C419-B26E-64ED-C288-2F56CBC72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9F7726-AC44-981D-A02A-03824E745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AF486D-56F9-E604-4BD5-6D98DFC35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86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09372-D1F1-53F4-F07F-3C65804A3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C8409F-4115-1736-B8BB-F4C2F8727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87BC05-3872-B68D-DB52-820E2FB11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5E8BBA-A230-25A6-4B9E-C6D9F8932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5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727977-AF15-57C9-D549-B7C2EB149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810FC3-5B85-1E22-56C2-847ED60F7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E841FA-93C7-2B46-B1C6-54DC53FC5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2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0E377-21F7-5DD1-91BB-7115284E2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9B974-4286-E2A2-6C85-F3E547319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04E4A6-0B89-D40D-AC45-0FF9CFC374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D9065C-F7F2-6B50-0EC3-0237E1CBA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C5DD1-E0A0-2FFE-0AB1-37441408A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F5DC9D-4465-0F08-4EFE-B900D2688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482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C640D-FE2E-3BB6-C9D1-5BECD3459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2A5930-3B9A-04AD-2273-526D4C187C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7232CE-6A83-329B-1687-7827899A7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120115-C67D-D0EB-DE56-35B751D7B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B04FDD-BA30-1835-906F-CA80E87A8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6DFBF9-0EA1-614F-9BE5-1EF84B4B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71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17835D-2EE3-F415-2A5C-FF0C18301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19C46-0874-44EF-D89F-D2D01DC7A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5444F-4E1D-DC01-1D79-29FDDA06A1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9877FE-DF60-43AB-8D39-01544DBE08B1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B892B-8BAA-118D-A9BB-B280ADED7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BE6B6-52DC-908B-D6D0-0376FBE51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4AE24-CC51-43B4-B356-8D4C74A3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782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E2788-C60F-889F-A32B-B7BD1E2141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10033-FC2F-8AFA-C606-342FB9EE15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221F4F-39BA-47FF-FE7F-6271F75E87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book cover with a logo&#10;&#10;AI-generated content may be incorrect.">
            <a:extLst>
              <a:ext uri="{FF2B5EF4-FFF2-40B4-BE49-F238E27FC236}">
                <a16:creationId xmlns:a16="http://schemas.microsoft.com/office/drawing/2014/main" id="{D3AED3A6-7618-9547-D472-E8F2E4BDD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1" r="3914" b="16366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849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FA554B-1464-3068-127C-ACF1AD9F7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5E2DE78-7CD5-9CDB-B854-432E3C6000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D54A2FD5-88DD-7AE2-57EA-323D818290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CD3FC6-A63F-9832-6DB3-F13C8382F5FC}"/>
              </a:ext>
            </a:extLst>
          </p:cNvPr>
          <p:cNvSpPr txBox="1"/>
          <p:nvPr/>
        </p:nvSpPr>
        <p:spPr>
          <a:xfrm>
            <a:off x="1150307" y="713984"/>
            <a:ext cx="98913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FEFC1"/>
                </a:solidFill>
              </a:rPr>
              <a:t>Jesus often withdrew to pray despite His demanding ministry. What lessons can you draw from His example for your own spiritual discipline?</a:t>
            </a:r>
          </a:p>
        </p:txBody>
      </p:sp>
    </p:spTree>
    <p:extLst>
      <p:ext uri="{BB962C8B-B14F-4D97-AF65-F5344CB8AC3E}">
        <p14:creationId xmlns:p14="http://schemas.microsoft.com/office/powerpoint/2010/main" val="1838039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829F33-0FB1-4D82-E45D-070F47AC2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cover&#10;&#10;AI-generated content may be incorrect.">
            <a:extLst>
              <a:ext uri="{FF2B5EF4-FFF2-40B4-BE49-F238E27FC236}">
                <a16:creationId xmlns:a16="http://schemas.microsoft.com/office/drawing/2014/main" id="{76C713AC-D4D2-049A-AF1B-E3D8E82103C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1964"/>
          <a:stretch>
            <a:fillRect/>
          </a:stretch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AE0648C3-3396-2831-E73D-0DFE1A2EA0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CHAPTER 2:</a:t>
            </a:r>
            <a:b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TIME WITH OTHERS</a:t>
            </a:r>
          </a:p>
        </p:txBody>
      </p:sp>
    </p:spTree>
    <p:extLst>
      <p:ext uri="{BB962C8B-B14F-4D97-AF65-F5344CB8AC3E}">
        <p14:creationId xmlns:p14="http://schemas.microsoft.com/office/powerpoint/2010/main" val="2590345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3079BC-0FEE-9C87-D900-6A04C1F81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2C2F3222-9059-8178-2AC0-2573ACFC9CA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  <p:sp>
        <p:nvSpPr>
          <p:cNvPr id="11" name="Subtitle 10">
            <a:extLst>
              <a:ext uri="{FF2B5EF4-FFF2-40B4-BE49-F238E27FC236}">
                <a16:creationId xmlns:a16="http://schemas.microsoft.com/office/drawing/2014/main" id="{26B46DE5-1F4E-4FFB-B834-122EBE9C80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827" y="1877317"/>
            <a:ext cx="11148165" cy="4423275"/>
          </a:xfrm>
        </p:spPr>
        <p:txBody>
          <a:bodyPr>
            <a:normAutofit fontScale="92500"/>
          </a:bodyPr>
          <a:lstStyle/>
          <a:p>
            <a:pPr algn="l"/>
            <a:r>
              <a:rPr lang="en-US" sz="3600" b="1" i="1" dirty="0">
                <a:solidFill>
                  <a:srgbClr val="002060"/>
                </a:solidFill>
              </a:rPr>
              <a:t>“When leaders understand the power of community, they help their group become a place of transformation, not just information. But community isn’t just cultivated during the group’s Bible study time. In fact, a lot of community-building takes place in that sacred space outside of the group time. Being a Bible study leader is more than just delivering a good study. It’s more than donuts and fellowship on a Sunday morning. Some of the best group life happens between Sundays.” – p.26</a:t>
            </a:r>
            <a:endParaRPr lang="en-US" sz="3600" b="1" dirty="0">
              <a:solidFill>
                <a:srgbClr val="002060"/>
              </a:solidFill>
            </a:endParaRPr>
          </a:p>
          <a:p>
            <a:pPr algn="l"/>
            <a:endParaRPr lang="en-US" dirty="0"/>
          </a:p>
        </p:txBody>
      </p:sp>
      <p:pic>
        <p:nvPicPr>
          <p:cNvPr id="2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9E5B048B-7B4D-231E-7A55-91F80982FC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6" b="5753"/>
          <a:stretch>
            <a:fillRect/>
          </a:stretch>
        </p:blipFill>
        <p:spPr>
          <a:xfrm>
            <a:off x="20" y="0"/>
            <a:ext cx="12191980" cy="15657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8B1466-37B9-F32B-6C52-7F5F1632002E}"/>
              </a:ext>
            </a:extLst>
          </p:cNvPr>
          <p:cNvSpPr txBox="1"/>
          <p:nvPr/>
        </p:nvSpPr>
        <p:spPr>
          <a:xfrm>
            <a:off x="2668044" y="459711"/>
            <a:ext cx="9118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EFC1"/>
                </a:solidFill>
              </a:rPr>
              <a:t>Cultivating Community Between Sundays</a:t>
            </a:r>
          </a:p>
        </p:txBody>
      </p:sp>
    </p:spTree>
    <p:extLst>
      <p:ext uri="{BB962C8B-B14F-4D97-AF65-F5344CB8AC3E}">
        <p14:creationId xmlns:p14="http://schemas.microsoft.com/office/powerpoint/2010/main" val="3292706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3B3A39-F2B2-CF87-D6D2-29934A236F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71D2C8-2497-B6C9-4A5A-DC438C013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C33674F6-99E6-D287-8F32-C077453035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782706-7297-5D7B-D4AD-0A207883D4C7}"/>
              </a:ext>
            </a:extLst>
          </p:cNvPr>
          <p:cNvSpPr txBox="1"/>
          <p:nvPr/>
        </p:nvSpPr>
        <p:spPr>
          <a:xfrm>
            <a:off x="1628384" y="2028616"/>
            <a:ext cx="89352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>
                <a:solidFill>
                  <a:srgbClr val="FFEFC1"/>
                </a:solidFill>
              </a:rPr>
              <a:t>“Building relationships and creating a strong community of faith is more than a nice idea – it’s central to what it means to follow Jesus.”</a:t>
            </a:r>
            <a:r>
              <a:rPr lang="en-US" sz="4400" dirty="0">
                <a:solidFill>
                  <a:srgbClr val="FFEFC1"/>
                </a:solidFill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AD92EE-D045-EBD5-5466-927E2A658DF4}"/>
              </a:ext>
            </a:extLst>
          </p:cNvPr>
          <p:cNvSpPr txBox="1"/>
          <p:nvPr/>
        </p:nvSpPr>
        <p:spPr>
          <a:xfrm>
            <a:off x="1415441" y="588723"/>
            <a:ext cx="99832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EFC1"/>
                </a:solidFill>
              </a:rPr>
              <a:t>JESUS’ RELATIONAL MODEL (PP.27-29)</a:t>
            </a:r>
          </a:p>
        </p:txBody>
      </p:sp>
    </p:spTree>
    <p:extLst>
      <p:ext uri="{BB962C8B-B14F-4D97-AF65-F5344CB8AC3E}">
        <p14:creationId xmlns:p14="http://schemas.microsoft.com/office/powerpoint/2010/main" val="1011983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EEDD7D13-DD53-BCC8-3F4A-1EABF966F3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26F05D-4DE4-4D6E-7742-B74E6ED80DE1}"/>
              </a:ext>
            </a:extLst>
          </p:cNvPr>
          <p:cNvSpPr txBox="1"/>
          <p:nvPr/>
        </p:nvSpPr>
        <p:spPr>
          <a:xfrm>
            <a:off x="1515650" y="2442576"/>
            <a:ext cx="93444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002060"/>
                </a:solidFill>
              </a:rPr>
              <a:t>How would you rate your group in building strong relationships among the active group members? With guests? With absentees?</a:t>
            </a:r>
          </a:p>
        </p:txBody>
      </p:sp>
      <p:pic>
        <p:nvPicPr>
          <p:cNvPr id="3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0F4FDF83-10CB-5956-63D2-919FF4F49D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6" b="5753"/>
          <a:stretch>
            <a:fillRect/>
          </a:stretch>
        </p:blipFill>
        <p:spPr>
          <a:xfrm>
            <a:off x="20" y="0"/>
            <a:ext cx="12191980" cy="156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932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062045-B734-7A9B-9924-23120D099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6454BE72-A76E-28FD-9D7A-F0CCAAF7CF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7" r="-2" b="12494"/>
          <a:stretch>
            <a:fillRect/>
          </a:stretch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3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D3299493-D827-7513-0140-7497553860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3" r="-2" b="-2"/>
          <a:stretch>
            <a:fillRect/>
          </a:stretch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17" name="Freeform: Shape 16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D00F8F-9C1E-996B-E451-3817F2F380DB}"/>
              </a:ext>
            </a:extLst>
          </p:cNvPr>
          <p:cNvSpPr txBox="1"/>
          <p:nvPr/>
        </p:nvSpPr>
        <p:spPr>
          <a:xfrm>
            <a:off x="448056" y="2512611"/>
            <a:ext cx="4832803" cy="366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5400" b="1" dirty="0">
                <a:solidFill>
                  <a:srgbClr val="002060"/>
                </a:solidFill>
              </a:rPr>
              <a:t>The Group Leader as a Shepherd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E2D1D9-3634-0C58-023D-4EF10CD08F0C}"/>
              </a:ext>
            </a:extLst>
          </p:cNvPr>
          <p:cNvSpPr txBox="1"/>
          <p:nvPr/>
        </p:nvSpPr>
        <p:spPr>
          <a:xfrm>
            <a:off x="6288067" y="251775"/>
            <a:ext cx="59039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The group is just the beginning</a:t>
            </a:r>
          </a:p>
          <a:p>
            <a:endParaRPr lang="en-US" sz="2800" b="1" dirty="0">
              <a:solidFill>
                <a:srgbClr val="002060"/>
              </a:solidFill>
            </a:endParaRPr>
          </a:p>
          <a:p>
            <a:r>
              <a:rPr lang="en-US" sz="2800" b="1" dirty="0">
                <a:solidFill>
                  <a:srgbClr val="002060"/>
                </a:solidFill>
              </a:rPr>
              <a:t>Relationships make the truth stick</a:t>
            </a:r>
          </a:p>
          <a:p>
            <a:endParaRPr lang="en-US" sz="2800" b="1" dirty="0">
              <a:solidFill>
                <a:srgbClr val="002060"/>
              </a:solidFill>
            </a:endParaRPr>
          </a:p>
          <a:p>
            <a:r>
              <a:rPr lang="en-US" sz="2800" b="1" dirty="0">
                <a:solidFill>
                  <a:srgbClr val="002060"/>
                </a:solidFill>
              </a:rPr>
              <a:t>Shepherding isn’t optional</a:t>
            </a:r>
          </a:p>
          <a:p>
            <a:endParaRPr lang="en-US" sz="2800" b="1" dirty="0">
              <a:solidFill>
                <a:srgbClr val="002060"/>
              </a:solidFill>
            </a:endParaRPr>
          </a:p>
          <a:p>
            <a:r>
              <a:rPr lang="en-US" sz="2800" b="1" dirty="0">
                <a:solidFill>
                  <a:srgbClr val="002060"/>
                </a:solidFill>
              </a:rPr>
              <a:t>You can’t microwave discipleship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142BDE-C13C-DD52-2640-318CA62696C1}"/>
              </a:ext>
            </a:extLst>
          </p:cNvPr>
          <p:cNvSpPr txBox="1"/>
          <p:nvPr/>
        </p:nvSpPr>
        <p:spPr>
          <a:xfrm>
            <a:off x="7503090" y="4709786"/>
            <a:ext cx="2683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EFC1"/>
                </a:solidFill>
              </a:rPr>
              <a:t>PP. 31-33</a:t>
            </a:r>
          </a:p>
        </p:txBody>
      </p:sp>
    </p:spTree>
    <p:extLst>
      <p:ext uri="{BB962C8B-B14F-4D97-AF65-F5344CB8AC3E}">
        <p14:creationId xmlns:p14="http://schemas.microsoft.com/office/powerpoint/2010/main" val="3593447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0CB0EA-E9BC-2C2E-C0FB-F1170F243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CD1D0E3-AF1C-FE7E-D626-815814456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87E4241E-0B6F-4ED9-4C64-FE84D7B1FD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D99C39B-287A-13A3-EBE8-037201C335AB}"/>
              </a:ext>
            </a:extLst>
          </p:cNvPr>
          <p:cNvSpPr txBox="1"/>
          <p:nvPr/>
        </p:nvSpPr>
        <p:spPr>
          <a:xfrm>
            <a:off x="1628384" y="1051586"/>
            <a:ext cx="89352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EFC1"/>
                </a:solidFill>
              </a:rPr>
              <a:t>In groups of 2 to 3 people, create a list of several ways that group leaders might spend time with group members between the days on which the group meets.</a:t>
            </a:r>
            <a:endParaRPr lang="en-US" sz="8800" b="1" dirty="0">
              <a:solidFill>
                <a:srgbClr val="FFEF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4434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E9E140-A8DC-2D89-3870-81C6892BC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486758D-D213-3349-ACC3-4E80043918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A6AF783C-094C-035F-211C-7794C88E82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E46A69-FB87-AD2B-A6AC-486F0C98408B}"/>
              </a:ext>
            </a:extLst>
          </p:cNvPr>
          <p:cNvSpPr txBox="1"/>
          <p:nvPr/>
        </p:nvSpPr>
        <p:spPr>
          <a:xfrm>
            <a:off x="1515650" y="2442576"/>
            <a:ext cx="93444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002060"/>
                </a:solidFill>
              </a:rPr>
              <a:t>How would you rate your group in building strong relationships among the active group members? With guests? With absentees?</a:t>
            </a:r>
          </a:p>
        </p:txBody>
      </p:sp>
      <p:pic>
        <p:nvPicPr>
          <p:cNvPr id="3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13C10B96-7505-3072-E68A-9A3AEABE1D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6" b="5753"/>
          <a:stretch>
            <a:fillRect/>
          </a:stretch>
        </p:blipFill>
        <p:spPr>
          <a:xfrm>
            <a:off x="20" y="0"/>
            <a:ext cx="12191980" cy="15657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49C466-B326-AD48-7AA7-CA3338BBEAAE}"/>
              </a:ext>
            </a:extLst>
          </p:cNvPr>
          <p:cNvSpPr txBox="1"/>
          <p:nvPr/>
        </p:nvSpPr>
        <p:spPr>
          <a:xfrm>
            <a:off x="2542784" y="104644"/>
            <a:ext cx="93444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EFC1"/>
                </a:solidFill>
              </a:rPr>
              <a:t>“They’re Not a Project – They are Your People” (p.34)</a:t>
            </a:r>
          </a:p>
        </p:txBody>
      </p:sp>
    </p:spTree>
    <p:extLst>
      <p:ext uri="{BB962C8B-B14F-4D97-AF65-F5344CB8AC3E}">
        <p14:creationId xmlns:p14="http://schemas.microsoft.com/office/powerpoint/2010/main" val="287948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FB47F7-9FD3-AB05-7555-BEBC85D459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cover&#10;&#10;AI-generated content may be incorrect.">
            <a:extLst>
              <a:ext uri="{FF2B5EF4-FFF2-40B4-BE49-F238E27FC236}">
                <a16:creationId xmlns:a16="http://schemas.microsoft.com/office/drawing/2014/main" id="{53D481C1-2C31-8CD0-6696-D6B6DD57938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1964"/>
          <a:stretch>
            <a:fillRect/>
          </a:stretch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D111C81-E647-40C4-156C-967C2DE3F5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4237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CHAPTER 3:</a:t>
            </a:r>
            <a:b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TIME WITH ME</a:t>
            </a:r>
          </a:p>
        </p:txBody>
      </p:sp>
    </p:spTree>
    <p:extLst>
      <p:ext uri="{BB962C8B-B14F-4D97-AF65-F5344CB8AC3E}">
        <p14:creationId xmlns:p14="http://schemas.microsoft.com/office/powerpoint/2010/main" val="3066939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47F0D8-4468-B76F-6D4F-C8C8EF5F6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E7A8E76-0BCD-E11E-4FCC-9825CB69E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9C0A416E-5ADE-AE2D-D8FC-BAA1EAE4B7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3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62AC87D8-C0E0-87FF-896C-779D53B7C9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6" b="5753"/>
          <a:stretch>
            <a:fillRect/>
          </a:stretch>
        </p:blipFill>
        <p:spPr>
          <a:xfrm>
            <a:off x="20" y="0"/>
            <a:ext cx="12191980" cy="15657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6A75FB-CEA7-A5DA-B807-FDE71EE9906F}"/>
              </a:ext>
            </a:extLst>
          </p:cNvPr>
          <p:cNvSpPr txBox="1"/>
          <p:nvPr/>
        </p:nvSpPr>
        <p:spPr>
          <a:xfrm>
            <a:off x="2542784" y="104644"/>
            <a:ext cx="93444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EFC1"/>
                </a:solidFill>
              </a:rPr>
              <a:t>“Please Place the Oxygen Mask on You First…” (p.36)</a:t>
            </a:r>
          </a:p>
        </p:txBody>
      </p:sp>
      <p:pic>
        <p:nvPicPr>
          <p:cNvPr id="1026" name="Picture 2" descr="Joyful mother sitting near her son while pointing at a tablet screen and demonstrating some information">
            <a:extLst>
              <a:ext uri="{FF2B5EF4-FFF2-40B4-BE49-F238E27FC236}">
                <a16:creationId xmlns:a16="http://schemas.microsoft.com/office/drawing/2014/main" id="{835EC7CC-9643-C368-6449-50E4E96B97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20"/>
          <a:stretch>
            <a:fillRect/>
          </a:stretch>
        </p:blipFill>
        <p:spPr bwMode="auto">
          <a:xfrm>
            <a:off x="0" y="1565753"/>
            <a:ext cx="12192000" cy="529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214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cover&#10;&#10;AI-generated content may be incorrect.">
            <a:extLst>
              <a:ext uri="{FF2B5EF4-FFF2-40B4-BE49-F238E27FC236}">
                <a16:creationId xmlns:a16="http://schemas.microsoft.com/office/drawing/2014/main" id="{9C31D6AA-8385-489D-A0A8-594DE432915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1599"/>
          <a:stretch>
            <a:fillRect/>
          </a:stretch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DADC40CB-639D-3F4D-FCE0-28491166C9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“When my life gets too busy, I move _______________ to the back burner.”</a:t>
            </a:r>
          </a:p>
        </p:txBody>
      </p:sp>
    </p:spTree>
    <p:extLst>
      <p:ext uri="{BB962C8B-B14F-4D97-AF65-F5344CB8AC3E}">
        <p14:creationId xmlns:p14="http://schemas.microsoft.com/office/powerpoint/2010/main" val="3017730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F67EB9-6810-CC09-5301-96951DFAD5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6B1AD39-2A1C-CA0D-7654-F121DD1AE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3776D936-CF37-CB8C-9A89-E7E18E9EF8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-1504" y="0"/>
            <a:ext cx="12191980" cy="6856718"/>
          </a:xfrm>
          <a:prstGeom prst="rect">
            <a:avLst/>
          </a:prstGeom>
        </p:spPr>
      </p:pic>
      <p:pic>
        <p:nvPicPr>
          <p:cNvPr id="3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21F4A5C4-9F3C-5AB5-A9FE-FB00770D4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6" b="5753"/>
          <a:stretch>
            <a:fillRect/>
          </a:stretch>
        </p:blipFill>
        <p:spPr>
          <a:xfrm>
            <a:off x="20" y="0"/>
            <a:ext cx="12191980" cy="15657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992E23-3B1E-BFCE-695D-C8D6EAA8815D}"/>
              </a:ext>
            </a:extLst>
          </p:cNvPr>
          <p:cNvSpPr txBox="1"/>
          <p:nvPr/>
        </p:nvSpPr>
        <p:spPr>
          <a:xfrm>
            <a:off x="2718148" y="280008"/>
            <a:ext cx="93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FFEFC1"/>
                </a:solidFill>
              </a:rPr>
              <a:t>The </a:t>
            </a:r>
            <a:r>
              <a:rPr lang="en-US" sz="5400" b="1" dirty="0" err="1">
                <a:solidFill>
                  <a:srgbClr val="FFEFC1"/>
                </a:solidFill>
              </a:rPr>
              <a:t>Plimsoll</a:t>
            </a:r>
            <a:r>
              <a:rPr lang="en-US" sz="5400" b="1" dirty="0">
                <a:solidFill>
                  <a:srgbClr val="FFEFC1"/>
                </a:solidFill>
              </a:rPr>
              <a:t> Line (pp.56)</a:t>
            </a:r>
          </a:p>
        </p:txBody>
      </p:sp>
      <p:pic>
        <p:nvPicPr>
          <p:cNvPr id="2050" name="Picture 2" descr="blue and red cargo ship on sea during daytime">
            <a:extLst>
              <a:ext uri="{FF2B5EF4-FFF2-40B4-BE49-F238E27FC236}">
                <a16:creationId xmlns:a16="http://schemas.microsoft.com/office/drawing/2014/main" id="{87023913-340B-601E-4C8D-AADA68D654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58" b="24067"/>
          <a:stretch>
            <a:fillRect/>
          </a:stretch>
        </p:blipFill>
        <p:spPr bwMode="auto">
          <a:xfrm>
            <a:off x="0" y="1543914"/>
            <a:ext cx="12192000" cy="530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129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75BD504-0E0A-0A97-6BD1-97F809CBC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CAF3B75-3AAC-498F-3E87-D00D94A6E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7732E4CE-22D3-4803-E4AB-24E6633D9F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-1504" y="0"/>
            <a:ext cx="12191980" cy="6856718"/>
          </a:xfrm>
          <a:prstGeom prst="rect">
            <a:avLst/>
          </a:prstGeom>
        </p:spPr>
      </p:pic>
      <p:pic>
        <p:nvPicPr>
          <p:cNvPr id="3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B382A2B9-6D24-2158-DEDE-4BF5B1428D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6" b="5753"/>
          <a:stretch>
            <a:fillRect/>
          </a:stretch>
        </p:blipFill>
        <p:spPr>
          <a:xfrm>
            <a:off x="20" y="0"/>
            <a:ext cx="12191980" cy="15657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0CCC5D-B8DA-99EF-139A-499E2BE82E64}"/>
              </a:ext>
            </a:extLst>
          </p:cNvPr>
          <p:cNvSpPr txBox="1"/>
          <p:nvPr/>
        </p:nvSpPr>
        <p:spPr>
          <a:xfrm>
            <a:off x="2718148" y="123639"/>
            <a:ext cx="93444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EFC1"/>
                </a:solidFill>
              </a:rPr>
              <a:t>Loading Past The </a:t>
            </a:r>
            <a:r>
              <a:rPr lang="en-US" sz="4400" b="1" dirty="0" err="1">
                <a:solidFill>
                  <a:srgbClr val="FFEFC1"/>
                </a:solidFill>
              </a:rPr>
              <a:t>Plimsoll</a:t>
            </a:r>
            <a:r>
              <a:rPr lang="en-US" sz="4400" b="1" dirty="0">
                <a:solidFill>
                  <a:srgbClr val="FFEFC1"/>
                </a:solidFill>
              </a:rPr>
              <a:t> Line (p.56)</a:t>
            </a:r>
          </a:p>
        </p:txBody>
      </p:sp>
      <p:pic>
        <p:nvPicPr>
          <p:cNvPr id="3074" name="Picture 2" descr="a tug boat pulling a large container ship">
            <a:extLst>
              <a:ext uri="{FF2B5EF4-FFF2-40B4-BE49-F238E27FC236}">
                <a16:creationId xmlns:a16="http://schemas.microsoft.com/office/drawing/2014/main" id="{90FB31D1-AF08-0B2C-C7D1-939B2532E5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2"/>
          <a:stretch>
            <a:fillRect/>
          </a:stretch>
        </p:blipFill>
        <p:spPr bwMode="auto">
          <a:xfrm>
            <a:off x="-3029" y="1565754"/>
            <a:ext cx="7019559" cy="529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99061C-1DF9-4DE3-727D-74AB621E1CA9}"/>
              </a:ext>
            </a:extLst>
          </p:cNvPr>
          <p:cNvSpPr txBox="1"/>
          <p:nvPr/>
        </p:nvSpPr>
        <p:spPr>
          <a:xfrm>
            <a:off x="7353101" y="2008416"/>
            <a:ext cx="45008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2060"/>
                </a:solidFill>
              </a:rPr>
              <a:t>How have you allowed yourself to become overloaded beyond your “personal </a:t>
            </a:r>
            <a:r>
              <a:rPr lang="en-US" sz="4000" b="1" dirty="0" err="1">
                <a:solidFill>
                  <a:srgbClr val="002060"/>
                </a:solidFill>
              </a:rPr>
              <a:t>Plimsoll</a:t>
            </a:r>
            <a:r>
              <a:rPr lang="en-US" sz="4000" b="1" dirty="0">
                <a:solidFill>
                  <a:srgbClr val="002060"/>
                </a:solidFill>
              </a:rPr>
              <a:t> Line”?</a:t>
            </a:r>
          </a:p>
        </p:txBody>
      </p:sp>
    </p:spTree>
    <p:extLst>
      <p:ext uri="{BB962C8B-B14F-4D97-AF65-F5344CB8AC3E}">
        <p14:creationId xmlns:p14="http://schemas.microsoft.com/office/powerpoint/2010/main" val="2534313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F047C9-3731-C463-F734-E18BEC5D0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38F8C68E-FC14-6FDF-92A2-194F7DF66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A67CA6EE-B0E7-C7C4-7380-EEAFEB253C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7" r="-2" b="12494"/>
          <a:stretch>
            <a:fillRect/>
          </a:stretch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3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46C316B6-49D2-C91D-3F4F-25BC9555C3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3" r="-2" b="-2"/>
          <a:stretch>
            <a:fillRect/>
          </a:stretch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17" name="Freeform: Shape 16">
            <a:extLst>
              <a:ext uri="{FF2B5EF4-FFF2-40B4-BE49-F238E27FC236}">
                <a16:creationId xmlns:a16="http://schemas.microsoft.com/office/drawing/2014/main" id="{71336B23-4FA9-668A-B7AB-A5E2795B1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A3B99E83-B6DF-0145-DD85-38FBAEF51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B652F2-C885-F3F3-D15D-A3D2B7564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B00DB945-79A4-AAA0-2BD9-594FEBF2C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2CC6324-4A32-B5CD-7508-00B4FA525B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3ED990-8240-3D4C-4386-03E2080E9788}"/>
              </a:ext>
            </a:extLst>
          </p:cNvPr>
          <p:cNvSpPr txBox="1"/>
          <p:nvPr/>
        </p:nvSpPr>
        <p:spPr>
          <a:xfrm>
            <a:off x="448056" y="2512611"/>
            <a:ext cx="4832803" cy="366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6600" b="1" dirty="0">
                <a:solidFill>
                  <a:srgbClr val="002060"/>
                </a:solidFill>
              </a:rPr>
              <a:t>Find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6600" b="1" dirty="0" err="1">
                <a:solidFill>
                  <a:srgbClr val="002060"/>
                </a:solidFill>
              </a:rPr>
              <a:t>Bouyancy</a:t>
            </a:r>
            <a:r>
              <a:rPr lang="en-US" sz="6600" b="1" dirty="0">
                <a:solidFill>
                  <a:srgbClr val="002060"/>
                </a:solidFill>
              </a:rPr>
              <a:t> Again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0C9BA9-1DFB-06F1-000F-C7F6497D4CE7}"/>
              </a:ext>
            </a:extLst>
          </p:cNvPr>
          <p:cNvSpPr txBox="1"/>
          <p:nvPr/>
        </p:nvSpPr>
        <p:spPr>
          <a:xfrm>
            <a:off x="6200384" y="258901"/>
            <a:ext cx="59916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2060"/>
                </a:solidFill>
              </a:rPr>
              <a:t>1. Don’t try to earn God’s approval</a:t>
            </a:r>
          </a:p>
          <a:p>
            <a:r>
              <a:rPr lang="en-US" sz="4000" b="1" dirty="0">
                <a:solidFill>
                  <a:srgbClr val="002060"/>
                </a:solidFill>
              </a:rPr>
              <a:t>2. Permission to say “no”</a:t>
            </a:r>
          </a:p>
          <a:p>
            <a:r>
              <a:rPr lang="en-US" sz="4000" b="1" dirty="0">
                <a:solidFill>
                  <a:srgbClr val="002060"/>
                </a:solidFill>
              </a:rPr>
              <a:t>3. Involve others</a:t>
            </a:r>
          </a:p>
          <a:p>
            <a:r>
              <a:rPr lang="en-US" sz="4000" b="1" dirty="0">
                <a:solidFill>
                  <a:srgbClr val="002060"/>
                </a:solidFill>
              </a:rPr>
              <a:t>4. Seek help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887E69-C14F-6ECF-2AAB-9358D1592FC7}"/>
              </a:ext>
            </a:extLst>
          </p:cNvPr>
          <p:cNvSpPr txBox="1"/>
          <p:nvPr/>
        </p:nvSpPr>
        <p:spPr>
          <a:xfrm>
            <a:off x="7503090" y="4709786"/>
            <a:ext cx="18165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EFC1"/>
                </a:solidFill>
              </a:rPr>
              <a:t>PP. 57</a:t>
            </a:r>
          </a:p>
        </p:txBody>
      </p:sp>
    </p:spTree>
    <p:extLst>
      <p:ext uri="{BB962C8B-B14F-4D97-AF65-F5344CB8AC3E}">
        <p14:creationId xmlns:p14="http://schemas.microsoft.com/office/powerpoint/2010/main" val="22822177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71DB39-E101-1135-6A5D-739295BCA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cover&#10;&#10;AI-generated content may be incorrect.">
            <a:extLst>
              <a:ext uri="{FF2B5EF4-FFF2-40B4-BE49-F238E27FC236}">
                <a16:creationId xmlns:a16="http://schemas.microsoft.com/office/drawing/2014/main" id="{71AF0A03-4093-2A4F-C37D-0DB51E95511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2878"/>
          <a:stretch>
            <a:fillRect/>
          </a:stretch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BAA11BB-D15A-B760-7BC1-053F41A0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9453"/>
            <a:ext cx="10515600" cy="1246405"/>
          </a:xfrm>
        </p:spPr>
        <p:txBody>
          <a:bodyPr/>
          <a:lstStyle/>
          <a:p>
            <a:pPr algn="ctr"/>
            <a:r>
              <a:rPr lang="en-US" dirty="0"/>
              <a:t>Living Out “Sacred Spaces”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65949E-9A81-BDEC-84B9-C2C7EE8F3C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6648"/>
            <a:ext cx="10515600" cy="386300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On page 2</a:t>
            </a:r>
            <a:r>
              <a:rPr lang="en-US" sz="4000" dirty="0">
                <a:solidFill>
                  <a:schemeClr val="tx1"/>
                </a:solidFill>
              </a:rPr>
              <a:t>, jot down one commitment for each of the following three sacred spaces. What will you do differently going forward?</a:t>
            </a:r>
          </a:p>
          <a:p>
            <a:pPr marL="742950" indent="-742950">
              <a:buAutoNum type="arabicPeriod"/>
            </a:pPr>
            <a:r>
              <a:rPr lang="en-US" sz="4000" b="1" dirty="0">
                <a:solidFill>
                  <a:schemeClr val="tx1"/>
                </a:solidFill>
              </a:rPr>
              <a:t>God</a:t>
            </a:r>
          </a:p>
          <a:p>
            <a:pPr marL="742950" indent="-742950">
              <a:buAutoNum type="arabicPeriod"/>
            </a:pPr>
            <a:r>
              <a:rPr lang="en-US" sz="4000" b="1" dirty="0">
                <a:solidFill>
                  <a:schemeClr val="tx1"/>
                </a:solidFill>
              </a:rPr>
              <a:t>Others</a:t>
            </a:r>
          </a:p>
          <a:p>
            <a:pPr marL="742950" indent="-742950">
              <a:buAutoNum type="arabicPeriod"/>
            </a:pPr>
            <a:r>
              <a:rPr lang="en-US" sz="4000" b="1" dirty="0">
                <a:solidFill>
                  <a:schemeClr val="tx1"/>
                </a:solidFill>
              </a:rPr>
              <a:t>Me</a:t>
            </a:r>
          </a:p>
        </p:txBody>
      </p:sp>
    </p:spTree>
    <p:extLst>
      <p:ext uri="{BB962C8B-B14F-4D97-AF65-F5344CB8AC3E}">
        <p14:creationId xmlns:p14="http://schemas.microsoft.com/office/powerpoint/2010/main" val="33331499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blue background with a white spot&#10;&#10;AI-generated content may be incorrect.">
            <a:extLst>
              <a:ext uri="{FF2B5EF4-FFF2-40B4-BE49-F238E27FC236}">
                <a16:creationId xmlns:a16="http://schemas.microsoft.com/office/drawing/2014/main" id="{5A561209-304C-D439-3CBC-1888640E11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F5EF472-4C47-1FE3-ED71-B7F808437EB5}"/>
              </a:ext>
            </a:extLst>
          </p:cNvPr>
          <p:cNvSpPr txBox="1"/>
          <p:nvPr/>
        </p:nvSpPr>
        <p:spPr>
          <a:xfrm>
            <a:off x="2346345" y="1543868"/>
            <a:ext cx="735277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00" dirty="0">
                <a:solidFill>
                  <a:srgbClr val="FFEFC1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378490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ook cover with a colorful circle&#10;&#10;AI-generated content may be incorrect.">
            <a:extLst>
              <a:ext uri="{FF2B5EF4-FFF2-40B4-BE49-F238E27FC236}">
                <a16:creationId xmlns:a16="http://schemas.microsoft.com/office/drawing/2014/main" id="{9EDA497D-85E3-2385-8817-AD0CAF0A6BF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>
            <a:fillRect/>
          </a:stretch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17F522E-4848-4B9E-8E53-69ADF8FF5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794348" cy="5446952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Turn to pages 4-8 for a quick overview of the chapters in this book</a:t>
            </a:r>
          </a:p>
        </p:txBody>
      </p:sp>
    </p:spTree>
    <p:extLst>
      <p:ext uri="{BB962C8B-B14F-4D97-AF65-F5344CB8AC3E}">
        <p14:creationId xmlns:p14="http://schemas.microsoft.com/office/powerpoint/2010/main" val="4123113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71C060-0508-2028-A40F-120BE71C4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cover&#10;&#10;AI-generated content may be incorrect.">
            <a:extLst>
              <a:ext uri="{FF2B5EF4-FFF2-40B4-BE49-F238E27FC236}">
                <a16:creationId xmlns:a16="http://schemas.microsoft.com/office/drawing/2014/main" id="{CDEF5FA3-204F-AE41-64FC-84853A2C392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1964"/>
          <a:stretch>
            <a:fillRect/>
          </a:stretch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E4DCEEFB-526F-77FC-CD80-1138DB9683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4208" y="2074341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CHAPTER 1:</a:t>
            </a:r>
            <a:b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TIME WITH GOD</a:t>
            </a:r>
          </a:p>
        </p:txBody>
      </p:sp>
    </p:spTree>
    <p:extLst>
      <p:ext uri="{BB962C8B-B14F-4D97-AF65-F5344CB8AC3E}">
        <p14:creationId xmlns:p14="http://schemas.microsoft.com/office/powerpoint/2010/main" val="1434065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464A9D-0455-050D-8363-9DE7E448B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6B6912BD-F0AE-53A8-F6A1-C99D4E87ADE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  <p:sp>
        <p:nvSpPr>
          <p:cNvPr id="11" name="Subtitle 10">
            <a:extLst>
              <a:ext uri="{FF2B5EF4-FFF2-40B4-BE49-F238E27FC236}">
                <a16:creationId xmlns:a16="http://schemas.microsoft.com/office/drawing/2014/main" id="{9075B33C-F5A6-854A-2948-70187C7ABA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77317"/>
            <a:ext cx="9144000" cy="3380483"/>
          </a:xfrm>
        </p:spPr>
        <p:txBody>
          <a:bodyPr/>
          <a:lstStyle/>
          <a:p>
            <a:pPr marL="571500" lvl="3" indent="-571500" algn="l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4400" dirty="0"/>
              <a:t>Mark 1:35</a:t>
            </a:r>
          </a:p>
          <a:p>
            <a:pPr marL="571500" lvl="3" indent="-571500" algn="l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4400" dirty="0"/>
              <a:t>Luke 5:16</a:t>
            </a:r>
          </a:p>
          <a:p>
            <a:pPr algn="l"/>
            <a:endParaRPr lang="en-US" dirty="0"/>
          </a:p>
        </p:txBody>
      </p:sp>
      <p:pic>
        <p:nvPicPr>
          <p:cNvPr id="2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B5F5740C-7124-A491-DA4F-563EC61C1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6" b="5753"/>
          <a:stretch>
            <a:fillRect/>
          </a:stretch>
        </p:blipFill>
        <p:spPr>
          <a:xfrm>
            <a:off x="20" y="0"/>
            <a:ext cx="12191980" cy="15657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26FE47-FB45-F860-C036-0F6C3EBD4488}"/>
              </a:ext>
            </a:extLst>
          </p:cNvPr>
          <p:cNvSpPr txBox="1"/>
          <p:nvPr/>
        </p:nvSpPr>
        <p:spPr>
          <a:xfrm>
            <a:off x="2505205" y="313151"/>
            <a:ext cx="91189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FFEFC1"/>
                </a:solidFill>
              </a:rPr>
              <a:t>Jesus’ Example</a:t>
            </a:r>
          </a:p>
        </p:txBody>
      </p:sp>
    </p:spTree>
    <p:extLst>
      <p:ext uri="{BB962C8B-B14F-4D97-AF65-F5344CB8AC3E}">
        <p14:creationId xmlns:p14="http://schemas.microsoft.com/office/powerpoint/2010/main" val="219074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BB4DA7A-F7A0-30EB-013B-C665618E8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F477B93A-42E1-65AD-D8BE-3C90AC061F6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  <p:sp>
        <p:nvSpPr>
          <p:cNvPr id="11" name="Subtitle 10">
            <a:extLst>
              <a:ext uri="{FF2B5EF4-FFF2-40B4-BE49-F238E27FC236}">
                <a16:creationId xmlns:a16="http://schemas.microsoft.com/office/drawing/2014/main" id="{B5B51DBA-2954-5F3C-D7A5-8DB28F77E3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77317"/>
            <a:ext cx="9144000" cy="3380483"/>
          </a:xfrm>
        </p:spPr>
        <p:txBody>
          <a:bodyPr>
            <a:normAutofit fontScale="85000" lnSpcReduction="20000"/>
          </a:bodyPr>
          <a:lstStyle/>
          <a:p>
            <a:pPr marL="571500" lvl="3" indent="-571500" algn="l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4400" dirty="0"/>
              <a:t>Moses – Exodus 34:28</a:t>
            </a:r>
          </a:p>
          <a:p>
            <a:pPr marL="571500" lvl="3" indent="-571500" algn="l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4400" dirty="0"/>
              <a:t>Elijah – I Kings 19:11-13</a:t>
            </a:r>
          </a:p>
          <a:p>
            <a:pPr marL="571500" lvl="3" indent="-571500" algn="l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4400" dirty="0"/>
              <a:t>Daniel – Daniel 6:10</a:t>
            </a:r>
          </a:p>
          <a:p>
            <a:pPr algn="l"/>
            <a:endParaRPr lang="en-US" dirty="0"/>
          </a:p>
        </p:txBody>
      </p:sp>
      <p:pic>
        <p:nvPicPr>
          <p:cNvPr id="2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176F12F4-B8E9-88AD-EA04-7FC8FEBC9A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6" b="5753"/>
          <a:stretch>
            <a:fillRect/>
          </a:stretch>
        </p:blipFill>
        <p:spPr>
          <a:xfrm>
            <a:off x="20" y="0"/>
            <a:ext cx="12191980" cy="15657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8009D8-5506-BBBF-4D01-EA2A46D46A10}"/>
              </a:ext>
            </a:extLst>
          </p:cNvPr>
          <p:cNvSpPr txBox="1"/>
          <p:nvPr/>
        </p:nvSpPr>
        <p:spPr>
          <a:xfrm>
            <a:off x="2505205" y="313151"/>
            <a:ext cx="91189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FFEFC1"/>
                </a:solidFill>
              </a:rPr>
              <a:t>Other Bible Characters</a:t>
            </a:r>
          </a:p>
        </p:txBody>
      </p:sp>
    </p:spTree>
    <p:extLst>
      <p:ext uri="{BB962C8B-B14F-4D97-AF65-F5344CB8AC3E}">
        <p14:creationId xmlns:p14="http://schemas.microsoft.com/office/powerpoint/2010/main" val="1556525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AC878F-BBD2-5DE3-638D-B65E31A0A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9836FF77-2282-0DE4-DB48-6D451AD12E3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  <p:sp>
        <p:nvSpPr>
          <p:cNvPr id="11" name="Subtitle 10">
            <a:extLst>
              <a:ext uri="{FF2B5EF4-FFF2-40B4-BE49-F238E27FC236}">
                <a16:creationId xmlns:a16="http://schemas.microsoft.com/office/drawing/2014/main" id="{E4620646-DDFD-6C91-6263-48EC6F9F4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77317"/>
            <a:ext cx="9144000" cy="3380483"/>
          </a:xfrm>
        </p:spPr>
        <p:txBody>
          <a:bodyPr>
            <a:normAutofit fontScale="85000" lnSpcReduction="20000"/>
          </a:bodyPr>
          <a:lstStyle/>
          <a:p>
            <a:pPr marL="571500" lvl="3" indent="-571500" algn="l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4400" dirty="0"/>
              <a:t>John Wesley</a:t>
            </a:r>
          </a:p>
          <a:p>
            <a:pPr marL="571500" lvl="3" indent="-571500" algn="l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4400" dirty="0"/>
              <a:t>Martin Luther</a:t>
            </a:r>
          </a:p>
          <a:p>
            <a:pPr marL="571500" lvl="3" indent="-571500" algn="l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4400" dirty="0"/>
              <a:t>Billy Graham </a:t>
            </a:r>
          </a:p>
          <a:p>
            <a:pPr algn="l"/>
            <a:endParaRPr lang="en-US" dirty="0"/>
          </a:p>
        </p:txBody>
      </p:sp>
      <p:pic>
        <p:nvPicPr>
          <p:cNvPr id="2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1DF49C58-7C70-F72B-00B6-A4788EA8CD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6" b="5753"/>
          <a:stretch>
            <a:fillRect/>
          </a:stretch>
        </p:blipFill>
        <p:spPr>
          <a:xfrm>
            <a:off x="20" y="0"/>
            <a:ext cx="12191980" cy="15657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68F31F-F370-180E-5582-890935E7E262}"/>
              </a:ext>
            </a:extLst>
          </p:cNvPr>
          <p:cNvSpPr txBox="1"/>
          <p:nvPr/>
        </p:nvSpPr>
        <p:spPr>
          <a:xfrm>
            <a:off x="2505205" y="313151"/>
            <a:ext cx="91189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FFEFC1"/>
                </a:solidFill>
              </a:rPr>
              <a:t>People from Church History</a:t>
            </a:r>
          </a:p>
        </p:txBody>
      </p:sp>
    </p:spTree>
    <p:extLst>
      <p:ext uri="{BB962C8B-B14F-4D97-AF65-F5344CB8AC3E}">
        <p14:creationId xmlns:p14="http://schemas.microsoft.com/office/powerpoint/2010/main" val="79637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647F35-7086-B3B9-8B84-76E553167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white wall with black and yellow stripes&#10;&#10;AI-generated content may be incorrect.">
            <a:extLst>
              <a:ext uri="{FF2B5EF4-FFF2-40B4-BE49-F238E27FC236}">
                <a16:creationId xmlns:a16="http://schemas.microsoft.com/office/drawing/2014/main" id="{4281C2FD-307E-FD51-FCFF-C1686B15D1E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  <p:sp>
        <p:nvSpPr>
          <p:cNvPr id="11" name="Subtitle 10">
            <a:extLst>
              <a:ext uri="{FF2B5EF4-FFF2-40B4-BE49-F238E27FC236}">
                <a16:creationId xmlns:a16="http://schemas.microsoft.com/office/drawing/2014/main" id="{1C493855-4FF3-854B-EAD1-4CE5F6B5A2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77317"/>
            <a:ext cx="9144000" cy="4774004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4000" dirty="0"/>
              <a:t>Set a specific time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4000" dirty="0"/>
              <a:t>Create a dedicated space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4000" dirty="0"/>
              <a:t>Use a devotional guide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4000" dirty="0"/>
              <a:t>Incorporate worship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4000" dirty="0"/>
              <a:t>Be flexible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4000" dirty="0"/>
              <a:t>Let go of guilt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4000" dirty="0"/>
              <a:t>Reward yourself</a:t>
            </a:r>
          </a:p>
        </p:txBody>
      </p:sp>
      <p:pic>
        <p:nvPicPr>
          <p:cNvPr id="2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B29D697E-3C3D-D4EA-F8B9-138CAD93D5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6" b="5753"/>
          <a:stretch>
            <a:fillRect/>
          </a:stretch>
        </p:blipFill>
        <p:spPr>
          <a:xfrm>
            <a:off x="20" y="0"/>
            <a:ext cx="12191980" cy="15657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A58848-8AF4-24E4-2D11-6255AC906A8F}"/>
              </a:ext>
            </a:extLst>
          </p:cNvPr>
          <p:cNvSpPr txBox="1"/>
          <p:nvPr/>
        </p:nvSpPr>
        <p:spPr>
          <a:xfrm>
            <a:off x="2505205" y="313151"/>
            <a:ext cx="91189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FFEFC1"/>
                </a:solidFill>
              </a:rPr>
              <a:t>Practical Tips (pp.15-16)</a:t>
            </a:r>
          </a:p>
        </p:txBody>
      </p:sp>
    </p:spTree>
    <p:extLst>
      <p:ext uri="{BB962C8B-B14F-4D97-AF65-F5344CB8AC3E}">
        <p14:creationId xmlns:p14="http://schemas.microsoft.com/office/powerpoint/2010/main" val="3931925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F2C98DAD-F8C1-B0CC-EBDF-C4944C4506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A48877-0883-FD9A-12AB-B84D2DB5A5AA}"/>
              </a:ext>
            </a:extLst>
          </p:cNvPr>
          <p:cNvSpPr txBox="1"/>
          <p:nvPr/>
        </p:nvSpPr>
        <p:spPr>
          <a:xfrm>
            <a:off x="939453" y="1390389"/>
            <a:ext cx="98913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EFC1"/>
                </a:solidFill>
              </a:rPr>
              <a:t>What is your favorite devotional practice or tool?</a:t>
            </a:r>
          </a:p>
        </p:txBody>
      </p:sp>
    </p:spTree>
    <p:extLst>
      <p:ext uri="{BB962C8B-B14F-4D97-AF65-F5344CB8AC3E}">
        <p14:creationId xmlns:p14="http://schemas.microsoft.com/office/powerpoint/2010/main" val="2501552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942</Words>
  <Application>Microsoft Office PowerPoint</Application>
  <PresentationFormat>Widescreen</PresentationFormat>
  <Paragraphs>93</Paragraphs>
  <Slides>24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“When my life gets too busy, I move _______________ to the back burner.”</vt:lpstr>
      <vt:lpstr>Turn to pages 4-8 for a quick overview of the chapters in this book</vt:lpstr>
      <vt:lpstr>CHAPTER 1: TIME WITH GOD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CHAPTER 2: TIME WITH OTHERS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CHAPTER 3: TIME WITH ME</vt:lpstr>
      <vt:lpstr>PowerPoint Presentation</vt:lpstr>
      <vt:lpstr>PowerPoint Presentation</vt:lpstr>
      <vt:lpstr>PowerPoint Presentation</vt:lpstr>
      <vt:lpstr>PowerPoint Presentation</vt:lpstr>
      <vt:lpstr>Living Out “Sacred Spaces”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Ken Braddy Jr</dc:creator>
  <cp:lastModifiedBy>Dwayne McCrary</cp:lastModifiedBy>
  <cp:revision>4</cp:revision>
  <dcterms:created xsi:type="dcterms:W3CDTF">2025-11-14T02:55:03Z</dcterms:created>
  <dcterms:modified xsi:type="dcterms:W3CDTF">2025-11-17T21:08:55Z</dcterms:modified>
</cp:coreProperties>
</file>