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328" r:id="rId4"/>
    <p:sldId id="261" r:id="rId5"/>
    <p:sldId id="260" r:id="rId6"/>
    <p:sldId id="316" r:id="rId7"/>
    <p:sldId id="317" r:id="rId8"/>
    <p:sldId id="319" r:id="rId9"/>
    <p:sldId id="321" r:id="rId10"/>
    <p:sldId id="329" r:id="rId11"/>
    <p:sldId id="283" r:id="rId12"/>
    <p:sldId id="330" r:id="rId13"/>
    <p:sldId id="266" r:id="rId14"/>
    <p:sldId id="331" r:id="rId15"/>
    <p:sldId id="324" r:id="rId16"/>
    <p:sldId id="264" r:id="rId17"/>
    <p:sldId id="267" r:id="rId18"/>
    <p:sldId id="332" r:id="rId19"/>
    <p:sldId id="326" r:id="rId20"/>
    <p:sldId id="333" r:id="rId21"/>
    <p:sldId id="271" r:id="rId22"/>
    <p:sldId id="272" r:id="rId23"/>
    <p:sldId id="279" r:id="rId24"/>
    <p:sldId id="334" r:id="rId25"/>
    <p:sldId id="292" r:id="rId26"/>
    <p:sldId id="31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F56"/>
    <a:srgbClr val="F9AD6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2405" y="-81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B8BA-6602-4C07-B31E-6FB02B00E2B2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B8BA-6602-4C07-B31E-6FB02B00E2B2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B8BA-6602-4C07-B31E-6FB02B00E2B2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B8BA-6602-4C07-B31E-6FB02B00E2B2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B8BA-6602-4C07-B31E-6FB02B00E2B2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B8BA-6602-4C07-B31E-6FB02B00E2B2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B8BA-6602-4C07-B31E-6FB02B00E2B2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B8BA-6602-4C07-B31E-6FB02B00E2B2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B8BA-6602-4C07-B31E-6FB02B00E2B2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B8BA-6602-4C07-B31E-6FB02B00E2B2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B8BA-6602-4C07-B31E-6FB02B00E2B2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9B8BA-6602-4C07-B31E-6FB02B00E2B2}" type="datetimeFigureOut">
              <a:rPr lang="en-US" smtClean="0"/>
              <a:pPr/>
              <a:t>11/1/2018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gular_title on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73152" y="0"/>
            <a:ext cx="9217152" cy="6912864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381000" y="914400"/>
            <a:ext cx="8305800" cy="441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How would you finish this statement now: </a:t>
            </a:r>
          </a:p>
          <a:p>
            <a:pPr marL="0" indent="0">
              <a:buNone/>
            </a:pPr>
            <a:r>
              <a:rPr lang="en-US" sz="32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The purpose of our Sunday School is…</a:t>
            </a:r>
            <a:endParaRPr lang="en-US" sz="3200" i="1" dirty="0" smtClean="0">
              <a:latin typeface="Univers 55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 smtClean="0">
                <a:latin typeface="Univers 55" pitchFamily="34" charset="0"/>
              </a:rPr>
              <a:t>                  </a:t>
            </a:r>
            <a:endParaRPr lang="en-US" sz="3200" dirty="0" smtClean="0">
              <a:latin typeface="Univers 55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3200" dirty="0" smtClean="0">
              <a:latin typeface="Univers 55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3200" dirty="0" smtClean="0">
              <a:latin typeface="Univers 55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3200" dirty="0" smtClean="0">
              <a:latin typeface="Univers 55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3200" dirty="0" smtClean="0">
              <a:latin typeface="Univers 55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3200" dirty="0" smtClean="0">
              <a:latin typeface="Univers 55" pitchFamily="34" charset="0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en-US" sz="2400" dirty="0" smtClean="0">
                <a:latin typeface="Univers 55" pitchFamily="34" charset="0"/>
              </a:rPr>
              <a:t>Page 10, </a:t>
            </a:r>
            <a:r>
              <a:rPr lang="en-US" sz="2400" i="1" dirty="0" smtClean="0">
                <a:latin typeface="Univers 55" pitchFamily="34" charset="0"/>
              </a:rPr>
              <a:t>Saddle Up</a:t>
            </a:r>
            <a:endParaRPr lang="en-US" sz="2400" i="1" dirty="0">
              <a:latin typeface="Univers 55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gular_title on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0" y="609600"/>
            <a:ext cx="5486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9AD6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Posture</a:t>
            </a:r>
            <a:endParaRPr lang="en-US" sz="4000" dirty="0">
              <a:solidFill>
                <a:srgbClr val="F9AD6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73152" y="0"/>
            <a:ext cx="9217152" cy="6912864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09600" y="914400"/>
            <a:ext cx="7772400" cy="44196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4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What advice have you received about your posture? </a:t>
            </a:r>
            <a:endParaRPr lang="en-US" sz="3600" i="1" dirty="0">
              <a:latin typeface="Univers 55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C:\Users\dmccrar\Desktop\Working\Sunday School Support Resource\Saddle up\PPTs\regular_blank-whi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98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33400" y="533400"/>
            <a:ext cx="6858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</a:p>
          <a:p>
            <a:pPr algn="ctr"/>
            <a:r>
              <a:rPr lang="en-US" sz="6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</a:t>
            </a:r>
          </a:p>
          <a:p>
            <a:pPr algn="ctr"/>
            <a:r>
              <a:rPr lang="en-US" sz="6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</a:t>
            </a:r>
          </a:p>
          <a:p>
            <a:pPr algn="ctr"/>
            <a:r>
              <a:rPr lang="en-US" sz="6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</a:t>
            </a:r>
          </a:p>
          <a:p>
            <a:pPr algn="ctr"/>
            <a:r>
              <a:rPr lang="en-US" sz="6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</a:t>
            </a:r>
            <a:endParaRPr lang="en-US" sz="5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6400" y="914400"/>
            <a:ext cx="6473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Actions</a:t>
            </a:r>
            <a:r>
              <a:rPr lang="en-US" sz="28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 that reflect </a:t>
            </a:r>
            <a:r>
              <a:rPr lang="en-US" sz="28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a growing </a:t>
            </a:r>
            <a:r>
              <a:rPr lang="en-US" sz="2800" u="sng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faith</a:t>
            </a:r>
            <a:endParaRPr lang="en-US" sz="2800" u="sng" dirty="0">
              <a:latin typeface="Univers 55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72442" y="1915180"/>
            <a:ext cx="7090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Basic work </a:t>
            </a:r>
            <a:r>
              <a:rPr lang="en-US" sz="28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of the Christian life; </a:t>
            </a:r>
            <a:r>
              <a:rPr lang="en-US" sz="2800" u="sng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Bear fruit</a:t>
            </a:r>
            <a:endParaRPr lang="en-US" sz="2800" u="sng" dirty="0">
              <a:latin typeface="Univers 55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72442" y="2895600"/>
            <a:ext cx="6557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Identity</a:t>
            </a:r>
            <a:r>
              <a:rPr lang="en-US" sz="28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 of Jesus in and through us</a:t>
            </a:r>
            <a:endParaRPr lang="en-US" sz="2800" dirty="0">
              <a:latin typeface="Univers 55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52649" y="3962400"/>
            <a:ext cx="69774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Discipleship</a:t>
            </a:r>
            <a:r>
              <a:rPr lang="en-US" sz="28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; </a:t>
            </a:r>
            <a:r>
              <a:rPr lang="en-US" sz="2800" u="sng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disciplines</a:t>
            </a:r>
            <a:r>
              <a:rPr lang="en-US" sz="28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 of a follower of </a:t>
            </a:r>
            <a:r>
              <a:rPr lang="en-US" sz="28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	Christ</a:t>
            </a:r>
            <a:endParaRPr lang="en-US" sz="2800" dirty="0">
              <a:latin typeface="Univers 55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20982" y="5029200"/>
            <a:ext cx="76500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Encountering Jesus</a:t>
            </a:r>
            <a:r>
              <a:rPr lang="en-US" sz="28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; not merely learning </a:t>
            </a:r>
            <a:r>
              <a:rPr lang="en-US" sz="28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	about </a:t>
            </a:r>
            <a:r>
              <a:rPr lang="en-US" sz="28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Him</a:t>
            </a:r>
            <a:endParaRPr lang="en-US" sz="2800" dirty="0">
              <a:latin typeface="Univers 55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73152" y="0"/>
            <a:ext cx="9217152" cy="6912864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7200" y="838200"/>
            <a:ext cx="8001000" cy="5562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When We pray….</a:t>
            </a:r>
          </a:p>
          <a:p>
            <a:pPr lvl="0"/>
            <a:r>
              <a:rPr lang="en-US" sz="2400" dirty="0" smtClean="0">
                <a:latin typeface="Univers 55" pitchFamily="34" charset="0"/>
              </a:rPr>
              <a:t>regardless of what we pray for, we are implicitly recognizing that we are incapable of creating real change in our lives or in the lives of others</a:t>
            </a:r>
            <a:r>
              <a:rPr lang="en-US" sz="2400" dirty="0" smtClean="0">
                <a:latin typeface="Univers 55" pitchFamily="34" charset="0"/>
              </a:rPr>
              <a:t>.</a:t>
            </a:r>
            <a:endParaRPr lang="en-US" sz="2400" dirty="0" smtClean="0">
              <a:latin typeface="Univers 55" pitchFamily="34" charset="0"/>
            </a:endParaRPr>
          </a:p>
          <a:p>
            <a:r>
              <a:rPr lang="en-US" sz="2400" dirty="0" smtClean="0">
                <a:latin typeface="Univers 55" pitchFamily="34" charset="0"/>
              </a:rPr>
              <a:t>we </a:t>
            </a:r>
            <a:r>
              <a:rPr lang="en-US" sz="2400" dirty="0" smtClean="0">
                <a:latin typeface="Univers 55" pitchFamily="34" charset="0"/>
              </a:rPr>
              <a:t>give testimony that we believe God to be all powerful and willing to help us, for we are needy</a:t>
            </a:r>
            <a:r>
              <a:rPr lang="en-US" sz="2400" dirty="0" smtClean="0">
                <a:latin typeface="Univers 55" pitchFamily="34" charset="0"/>
              </a:rPr>
              <a:t>.</a:t>
            </a:r>
            <a:endParaRPr lang="en-US" sz="2400" dirty="0" smtClean="0">
              <a:latin typeface="Univers 55" pitchFamily="34" charset="0"/>
            </a:endParaRPr>
          </a:p>
          <a:p>
            <a:r>
              <a:rPr lang="en-US" sz="2400" dirty="0" smtClean="0">
                <a:latin typeface="Univers 55" pitchFamily="34" charset="0"/>
              </a:rPr>
              <a:t>we </a:t>
            </a:r>
            <a:r>
              <a:rPr lang="en-US" sz="2400" dirty="0" smtClean="0">
                <a:latin typeface="Univers 55" pitchFamily="34" charset="0"/>
              </a:rPr>
              <a:t>must pray specifically; then we are pursuing an ever-deepening sense of community with those under our care</a:t>
            </a:r>
            <a:r>
              <a:rPr lang="en-US" sz="2400" dirty="0" smtClean="0">
                <a:latin typeface="Univers 55" pitchFamily="34" charset="0"/>
              </a:rPr>
              <a:t>.</a:t>
            </a:r>
            <a:endParaRPr lang="en-US" sz="2400" dirty="0" smtClean="0">
              <a:latin typeface="Univers 55" pitchFamily="34" charset="0"/>
            </a:endParaRPr>
          </a:p>
          <a:p>
            <a:r>
              <a:rPr lang="en-US" sz="2400" dirty="0" smtClean="0">
                <a:latin typeface="Univers 55" pitchFamily="34" charset="0"/>
              </a:rPr>
              <a:t>When </a:t>
            </a:r>
            <a:r>
              <a:rPr lang="en-US" sz="2400" dirty="0" smtClean="0">
                <a:latin typeface="Univers 55" pitchFamily="34" charset="0"/>
              </a:rPr>
              <a:t>we pray, we should be bringing our groups along with us to the same </a:t>
            </a:r>
            <a:r>
              <a:rPr lang="en-US" sz="2400" dirty="0" smtClean="0">
                <a:latin typeface="Univers 55" pitchFamily="34" charset="0"/>
              </a:rPr>
              <a:t>posture</a:t>
            </a:r>
            <a:r>
              <a:rPr lang="en-US" sz="2400" dirty="0" smtClean="0">
                <a:latin typeface="Univers 55" pitchFamily="34" charset="0"/>
              </a:rPr>
              <a:t>.</a:t>
            </a:r>
            <a:endParaRPr lang="en-US" sz="2400" i="1" dirty="0">
              <a:latin typeface="Univers 55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-76200" y="0"/>
            <a:ext cx="9220200" cy="6915150"/>
          </a:xfr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990600"/>
            <a:ext cx="7467600" cy="4267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Univers 55" pitchFamily="34" charset="0"/>
              </a:rPr>
              <a:t>D</a:t>
            </a:r>
            <a:r>
              <a:rPr lang="en-US" sz="3600" dirty="0" smtClean="0">
                <a:latin typeface="Univers 55" pitchFamily="34" charset="0"/>
              </a:rPr>
              <a:t>iscuss the implications </a:t>
            </a:r>
            <a:r>
              <a:rPr lang="en-US" sz="3600" dirty="0" smtClean="0">
                <a:latin typeface="Univers 55" pitchFamily="34" charset="0"/>
              </a:rPr>
              <a:t>of your assigned statement regarding </a:t>
            </a:r>
            <a:r>
              <a:rPr lang="en-US" sz="3600" dirty="0" smtClean="0">
                <a:latin typeface="Univers 55" pitchFamily="34" charset="0"/>
              </a:rPr>
              <a:t>prayer in </a:t>
            </a:r>
            <a:r>
              <a:rPr lang="en-US" sz="3600" dirty="0" smtClean="0">
                <a:latin typeface="Univers 55" pitchFamily="34" charset="0"/>
              </a:rPr>
              <a:t>and through </a:t>
            </a:r>
            <a:r>
              <a:rPr lang="en-US" sz="3600" dirty="0" smtClean="0">
                <a:latin typeface="Univers 55" pitchFamily="34" charset="0"/>
              </a:rPr>
              <a:t>a </a:t>
            </a:r>
            <a:br>
              <a:rPr lang="en-US" sz="3600" dirty="0" smtClean="0">
                <a:latin typeface="Univers 55" pitchFamily="34" charset="0"/>
              </a:rPr>
            </a:br>
            <a:r>
              <a:rPr lang="en-US" sz="3600" dirty="0" smtClean="0">
                <a:latin typeface="Univers 55" pitchFamily="34" charset="0"/>
              </a:rPr>
              <a:t>Sunday </a:t>
            </a:r>
            <a:r>
              <a:rPr lang="en-US" sz="3600" dirty="0" smtClean="0">
                <a:latin typeface="Univers 55" pitchFamily="34" charset="0"/>
              </a:rPr>
              <a:t>School class or group</a:t>
            </a:r>
            <a:r>
              <a:rPr lang="en-US" sz="3600" dirty="0" smtClean="0">
                <a:latin typeface="Univers 55" pitchFamily="34" charset="0"/>
              </a:rPr>
              <a:t>.</a:t>
            </a:r>
            <a:r>
              <a:rPr lang="en-US" sz="48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48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</a:br>
            <a:endParaRPr lang="en-US" sz="4800" dirty="0">
              <a:latin typeface="Univers 55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C:\Users\dmccrar\Desktop\Working\Sunday School Support Resource\Saddle up\PPTs\regular_blank-whi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902" cy="6858000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381000" y="1371600"/>
            <a:ext cx="8229600" cy="43434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God </a:t>
            </a:r>
            <a:r>
              <a:rPr lang="en-US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passionately loves the people in our </a:t>
            </a:r>
            <a:r>
              <a:rPr lang="en-US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groups: </a:t>
            </a:r>
            <a:r>
              <a:rPr lang="en-US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en-US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ur </a:t>
            </a:r>
            <a:r>
              <a:rPr lang="en-US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attending members, </a:t>
            </a:r>
            <a:r>
              <a:rPr lang="en-US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our </a:t>
            </a:r>
            <a:r>
              <a:rPr lang="en-US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absentee </a:t>
            </a:r>
            <a:r>
              <a:rPr lang="en-US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members, and</a:t>
            </a:r>
            <a:r>
              <a:rPr lang="en-US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  o</a:t>
            </a:r>
            <a:r>
              <a:rPr lang="en-US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ur prospects. 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Therefore</a:t>
            </a:r>
            <a:r>
              <a:rPr lang="en-US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, we ought to love them and demonstrate that love through service.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-76200" y="0"/>
            <a:ext cx="9220200" cy="6915150"/>
          </a:xfrm>
        </p:spPr>
      </p:pic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838200" y="1676400"/>
            <a:ext cx="7391400" cy="3505200"/>
          </a:xfrm>
        </p:spPr>
        <p:txBody>
          <a:bodyPr>
            <a:normAutofit/>
          </a:bodyPr>
          <a:lstStyle/>
          <a:p>
            <a:pPr lvl="0"/>
            <a:r>
              <a:rPr lang="en-US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How would God evaluate and instruct us regarding service? </a:t>
            </a:r>
          </a:p>
          <a:p>
            <a:pPr lvl="0">
              <a:buNone/>
            </a:pPr>
            <a:endParaRPr lang="en-US" dirty="0" smtClean="0">
              <a:latin typeface="Univers 55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en-US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What role does service play in setting the example for our group?</a:t>
            </a:r>
            <a:endParaRPr lang="en-US" dirty="0">
              <a:latin typeface="Univers 55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dmccrar\Desktop\Working\Sunday School Support Resource\Saddle up\PPTs\regular_blank-whi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0902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09800" y="1219200"/>
            <a:ext cx="403187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dirty="0" smtClean="0">
                <a:latin typeface="Univers 55" pitchFamily="34" charset="0"/>
              </a:rPr>
              <a:t>Abiding</a:t>
            </a:r>
          </a:p>
          <a:p>
            <a:pPr algn="ctr"/>
            <a:r>
              <a:rPr lang="en-US" sz="7200" dirty="0" smtClean="0">
                <a:latin typeface="Univers 55" pitchFamily="34" charset="0"/>
              </a:rPr>
              <a:t>Kneeling</a:t>
            </a:r>
          </a:p>
          <a:p>
            <a:pPr algn="ctr"/>
            <a:r>
              <a:rPr lang="en-US" sz="7200" dirty="0" smtClean="0">
                <a:latin typeface="Univers 55" pitchFamily="34" charset="0"/>
              </a:rPr>
              <a:t>Serving</a:t>
            </a:r>
            <a:endParaRPr lang="en-US" sz="7200" dirty="0">
              <a:latin typeface="Univers 55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gular_title on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6800" y="609600"/>
            <a:ext cx="708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9AD6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Our Preparedness</a:t>
            </a:r>
            <a:endParaRPr lang="en-US" sz="4800" dirty="0">
              <a:solidFill>
                <a:srgbClr val="F9AD6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 descr="C:\Users\dmccrar\Desktop\Working\Sunday School Support Resource\Saddle up\PPTs\regular_blank-blu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032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28800" y="609600"/>
            <a:ext cx="548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89F56"/>
                </a:solidFill>
                <a:latin typeface="Univers 55" pitchFamily="34" charset="0"/>
              </a:rPr>
              <a:t>Our Purpose</a:t>
            </a:r>
            <a:endParaRPr lang="en-US" sz="4800" dirty="0">
              <a:solidFill>
                <a:srgbClr val="F89F56"/>
              </a:solidFill>
              <a:latin typeface="Univers 55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2200" y="2743200"/>
            <a:ext cx="4572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Teach, Reach, Minister</a:t>
            </a:r>
            <a:endParaRPr lang="en-US" sz="4400" dirty="0">
              <a:solidFill>
                <a:schemeClr val="accent6"/>
              </a:solidFill>
              <a:latin typeface="Univers 55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egular_blank-blue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-130175" y="0"/>
            <a:ext cx="9274175" cy="6954838"/>
          </a:xfrm>
        </p:spPr>
      </p:pic>
      <p:sp>
        <p:nvSpPr>
          <p:cNvPr id="9" name="TextBox 8"/>
          <p:cNvSpPr txBox="1"/>
          <p:nvPr/>
        </p:nvSpPr>
        <p:spPr>
          <a:xfrm>
            <a:off x="533400" y="236220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Preparation overcomes ability alone. </a:t>
            </a:r>
            <a:endParaRPr lang="en-US" sz="5400" dirty="0">
              <a:solidFill>
                <a:schemeClr val="bg1"/>
              </a:solidFill>
              <a:latin typeface="Univers 55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egular_blank-blu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74048" cy="6955536"/>
          </a:xfrm>
        </p:spPr>
      </p:pic>
      <p:sp>
        <p:nvSpPr>
          <p:cNvPr id="7" name="TextBox 6"/>
          <p:cNvSpPr txBox="1"/>
          <p:nvPr/>
        </p:nvSpPr>
        <p:spPr>
          <a:xfrm>
            <a:off x="914400" y="762000"/>
            <a:ext cx="75438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solidFill>
                  <a:schemeClr val="bg1"/>
                </a:solidFill>
                <a:latin typeface="Univers 55" pitchFamily="34" charset="0"/>
              </a:rPr>
              <a:t>1. What </a:t>
            </a:r>
            <a:r>
              <a:rPr lang="en-US" sz="2400" dirty="0" smtClean="0">
                <a:solidFill>
                  <a:schemeClr val="bg1"/>
                </a:solidFill>
                <a:latin typeface="Univers 55" pitchFamily="34" charset="0"/>
              </a:rPr>
              <a:t>will we study this week? (page 40-41</a:t>
            </a:r>
            <a:r>
              <a:rPr lang="en-US" sz="2400" dirty="0" smtClean="0">
                <a:solidFill>
                  <a:schemeClr val="bg1"/>
                </a:solidFill>
                <a:latin typeface="Univers 55" pitchFamily="34" charset="0"/>
              </a:rPr>
              <a:t>)</a:t>
            </a:r>
            <a:endParaRPr lang="en-US" sz="2400" dirty="0" smtClean="0">
              <a:solidFill>
                <a:schemeClr val="bg1"/>
              </a:solidFill>
              <a:latin typeface="Univers 55" pitchFamily="34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Univers 55" pitchFamily="34" charset="0"/>
              </a:rPr>
              <a:t> </a:t>
            </a:r>
          </a:p>
          <a:p>
            <a:pPr lvl="0"/>
            <a:r>
              <a:rPr lang="en-US" sz="2400" dirty="0" smtClean="0">
                <a:solidFill>
                  <a:schemeClr val="bg1"/>
                </a:solidFill>
                <a:latin typeface="Univers 55" pitchFamily="34" charset="0"/>
              </a:rPr>
              <a:t>2. What </a:t>
            </a:r>
            <a:r>
              <a:rPr lang="en-US" sz="2400" dirty="0" smtClean="0">
                <a:solidFill>
                  <a:schemeClr val="bg1"/>
                </a:solidFill>
                <a:latin typeface="Univers 55" pitchFamily="34" charset="0"/>
              </a:rPr>
              <a:t>does the selected passage mean then and now? (pages 41-43</a:t>
            </a:r>
            <a:r>
              <a:rPr lang="en-US" sz="2400" dirty="0" smtClean="0">
                <a:solidFill>
                  <a:schemeClr val="bg1"/>
                </a:solidFill>
                <a:latin typeface="Univers 55" pitchFamily="34" charset="0"/>
              </a:rPr>
              <a:t>)</a:t>
            </a:r>
            <a:endParaRPr lang="en-US" sz="2400" dirty="0" smtClean="0">
              <a:solidFill>
                <a:schemeClr val="bg1"/>
              </a:solidFill>
              <a:latin typeface="Univers 55" pitchFamily="34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Univers 55" pitchFamily="34" charset="0"/>
              </a:rPr>
              <a:t> </a:t>
            </a:r>
          </a:p>
          <a:p>
            <a:pPr lvl="0"/>
            <a:r>
              <a:rPr lang="en-US" sz="2400" dirty="0" smtClean="0">
                <a:solidFill>
                  <a:schemeClr val="bg1"/>
                </a:solidFill>
                <a:latin typeface="Univers 55" pitchFamily="34" charset="0"/>
              </a:rPr>
              <a:t>3. What </a:t>
            </a:r>
            <a:r>
              <a:rPr lang="en-US" sz="2400" dirty="0" smtClean="0">
                <a:solidFill>
                  <a:schemeClr val="bg1"/>
                </a:solidFill>
                <a:latin typeface="Univers 55" pitchFamily="34" charset="0"/>
              </a:rPr>
              <a:t>is the main point we need to focus on? (pages 43-44</a:t>
            </a:r>
            <a:r>
              <a:rPr lang="en-US" sz="2400" dirty="0" smtClean="0">
                <a:solidFill>
                  <a:schemeClr val="bg1"/>
                </a:solidFill>
                <a:latin typeface="Univers 55" pitchFamily="34" charset="0"/>
              </a:rPr>
              <a:t>)</a:t>
            </a:r>
            <a:endParaRPr lang="en-US" sz="2400" dirty="0" smtClean="0">
              <a:solidFill>
                <a:schemeClr val="bg1"/>
              </a:solidFill>
              <a:latin typeface="Univers 55" pitchFamily="34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Univers 55" pitchFamily="34" charset="0"/>
              </a:rPr>
              <a:t> </a:t>
            </a:r>
          </a:p>
          <a:p>
            <a:pPr lvl="0"/>
            <a:r>
              <a:rPr lang="en-US" sz="2400" dirty="0" smtClean="0">
                <a:solidFill>
                  <a:schemeClr val="bg1"/>
                </a:solidFill>
                <a:latin typeface="Univers 55" pitchFamily="34" charset="0"/>
              </a:rPr>
              <a:t>4. How </a:t>
            </a:r>
            <a:r>
              <a:rPr lang="en-US" sz="2400" dirty="0" smtClean="0">
                <a:solidFill>
                  <a:schemeClr val="bg1"/>
                </a:solidFill>
                <a:latin typeface="Univers 55" pitchFamily="34" charset="0"/>
              </a:rPr>
              <a:t>might this truth change the way we think, believe, act, and relate? (page 44</a:t>
            </a:r>
            <a:r>
              <a:rPr lang="en-US" sz="2400" dirty="0" smtClean="0">
                <a:solidFill>
                  <a:schemeClr val="bg1"/>
                </a:solidFill>
                <a:latin typeface="Univers 55" pitchFamily="34" charset="0"/>
              </a:rPr>
              <a:t>)</a:t>
            </a:r>
            <a:endParaRPr lang="en-US" sz="2400" dirty="0" smtClean="0">
              <a:solidFill>
                <a:schemeClr val="bg1"/>
              </a:solidFill>
              <a:latin typeface="Univers 55" pitchFamily="34" charset="0"/>
            </a:endParaRPr>
          </a:p>
          <a:p>
            <a:endParaRPr lang="en-US" sz="2400" dirty="0" smtClean="0">
              <a:solidFill>
                <a:schemeClr val="bg1"/>
              </a:solidFill>
              <a:latin typeface="Univers 55" pitchFamily="34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Univers 55" pitchFamily="34" charset="0"/>
              </a:rPr>
              <a:t>5. How </a:t>
            </a:r>
            <a:r>
              <a:rPr lang="en-US" sz="2400" dirty="0" smtClean="0">
                <a:solidFill>
                  <a:schemeClr val="bg1"/>
                </a:solidFill>
                <a:latin typeface="Univers 55" pitchFamily="34" charset="0"/>
              </a:rPr>
              <a:t>can I help my group discover these truths for themselves? (pages 44-46)</a:t>
            </a:r>
          </a:p>
          <a:p>
            <a:endParaRPr lang="en-US" dirty="0">
              <a:solidFill>
                <a:schemeClr val="bg1"/>
              </a:solidFill>
              <a:latin typeface="Univers 55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egular_blank-blu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-130048" y="0"/>
            <a:ext cx="9274048" cy="6955536"/>
          </a:xfrm>
        </p:spPr>
      </p:pic>
      <p:sp>
        <p:nvSpPr>
          <p:cNvPr id="9" name="TextBox 8"/>
          <p:cNvSpPr txBox="1"/>
          <p:nvPr/>
        </p:nvSpPr>
        <p:spPr>
          <a:xfrm>
            <a:off x="304800" y="1981200"/>
            <a:ext cx="83820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1200"/>
              </a:spcBef>
            </a:pPr>
            <a:r>
              <a:rPr lang="en-US" sz="32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en-US" sz="3200" dirty="0" smtClean="0">
                <a:solidFill>
                  <a:schemeClr val="accent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•  </a:t>
            </a:r>
            <a:r>
              <a:rPr lang="en-US" sz="3200" dirty="0" smtClean="0">
                <a:solidFill>
                  <a:srgbClr val="F89F5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our preparedness spiritually? 	</a:t>
            </a:r>
          </a:p>
          <a:p>
            <a:pPr marL="514350" indent="-514350">
              <a:spcBef>
                <a:spcPts val="1200"/>
              </a:spcBef>
            </a:pPr>
            <a:endParaRPr lang="en-US" sz="3200" dirty="0" smtClean="0">
              <a:solidFill>
                <a:srgbClr val="F89F5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14350" indent="-514350">
              <a:spcBef>
                <a:spcPts val="1200"/>
              </a:spcBef>
            </a:pPr>
            <a:r>
              <a:rPr lang="en-US" sz="3200" dirty="0" smtClean="0">
                <a:solidFill>
                  <a:srgbClr val="F89F5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 •  in relating to members and prospects? 							</a:t>
            </a:r>
          </a:p>
          <a:p>
            <a:pPr marL="514350" indent="-514350">
              <a:spcBef>
                <a:spcPts val="1200"/>
              </a:spcBef>
            </a:pPr>
            <a:r>
              <a:rPr lang="en-US" sz="3200" dirty="0" smtClean="0">
                <a:solidFill>
                  <a:srgbClr val="F89F5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•  in engaging persons in Bible study and ministry?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What are ways we can strengthen our preparedness? </a:t>
            </a:r>
            <a: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22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(by focusing on the questions from pages 40-46)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620000" y="5562600"/>
            <a:ext cx="9301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Frame 22</a:t>
            </a:r>
            <a:endParaRPr lang="en-US" sz="14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91515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066800" y="685800"/>
            <a:ext cx="7162800" cy="49530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sz="54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Examine the list of </a:t>
            </a:r>
            <a:r>
              <a:rPr lang="en-US" sz="54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actions created by the men’s class. (page </a:t>
            </a:r>
            <a:r>
              <a:rPr lang="en-US" sz="54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49</a:t>
            </a:r>
            <a:r>
              <a:rPr lang="en-US" sz="54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algn="ctr">
              <a:buNone/>
            </a:pPr>
            <a:endParaRPr lang="en-US" sz="5400" dirty="0" smtClean="0">
              <a:latin typeface="Univers 55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en-US" sz="54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Any additions or changes do you need to make?</a:t>
            </a:r>
          </a:p>
          <a:p>
            <a:pPr algn="ctr">
              <a:buNone/>
            </a:pPr>
            <a:endParaRPr lang="en-US" sz="5400" dirty="0" smtClean="0">
              <a:latin typeface="Univers 55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en-US" sz="54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Which actions listed relate to service? </a:t>
            </a:r>
            <a:endParaRPr lang="en-US" sz="5400" dirty="0" smtClean="0">
              <a:latin typeface="Univers 55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91515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066800" y="685800"/>
            <a:ext cx="7162800" cy="49530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54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Looks for ways of sending people out to start new groups, strengthens an existing group, or sponsors a new group. </a:t>
            </a:r>
            <a:endParaRPr lang="en-US" sz="5400" dirty="0" smtClean="0">
              <a:latin typeface="Univers 55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73152" y="0"/>
            <a:ext cx="9217152" cy="6912864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1752600" y="2667000"/>
            <a:ext cx="6172200" cy="3200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Identify individuals </a:t>
            </a:r>
            <a:r>
              <a:rPr lang="en-US" sz="32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who have modeled for you</a:t>
            </a:r>
          </a:p>
          <a:p>
            <a:pPr>
              <a:spcBef>
                <a:spcPts val="1200"/>
              </a:spcBef>
              <a:buNone/>
            </a:pPr>
            <a:endParaRPr lang="en-US" sz="3200" dirty="0" smtClean="0">
              <a:latin typeface="Univers 55" pitchFamily="34" charset="0"/>
              <a:ea typeface="Tahoma" pitchFamily="34" charset="0"/>
              <a:cs typeface="Tahoma" pitchFamily="34" charset="0"/>
            </a:endParaRPr>
          </a:p>
          <a:p>
            <a:pPr>
              <a:spcBef>
                <a:spcPts val="1200"/>
              </a:spcBef>
              <a:buNone/>
            </a:pPr>
            <a:r>
              <a:rPr lang="en-US" sz="32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Identify individuals </a:t>
            </a:r>
            <a:r>
              <a:rPr lang="en-US" sz="32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for whom you </a:t>
            </a:r>
            <a:r>
              <a:rPr lang="en-US" sz="32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will model</a:t>
            </a:r>
            <a:endParaRPr lang="en-US" sz="3200" dirty="0" smtClean="0">
              <a:latin typeface="Univers 55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304800"/>
            <a:ext cx="7924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CHALLENGE:  </a:t>
            </a:r>
            <a:r>
              <a:rPr lang="en-US" sz="28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pages 55-56</a:t>
            </a:r>
            <a:endParaRPr lang="en-US" sz="4400" dirty="0" smtClean="0">
              <a:latin typeface="Univers 55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n-US" sz="28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Pay attention to the list of people </a:t>
            </a:r>
            <a:r>
              <a:rPr lang="en-US" sz="28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who demonstrated purpose, posture, and </a:t>
            </a:r>
            <a:r>
              <a:rPr lang="en-US" sz="28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preparedness to the authors</a:t>
            </a:r>
            <a:endParaRPr lang="en-US" sz="2800" dirty="0">
              <a:latin typeface="Univers 55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gular_title with tagl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Related image"/>
          <p:cNvPicPr>
            <a:picLocks noChangeAspect="1" noChangeArrowheads="1"/>
          </p:cNvPicPr>
          <p:nvPr/>
        </p:nvPicPr>
        <p:blipFill>
          <a:blip r:embed="rId2" cstate="print"/>
          <a:srcRect l="11146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73152" y="0"/>
            <a:ext cx="9217152" cy="6912864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09600" y="914400"/>
            <a:ext cx="7772400" cy="441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How would you finish this statement: </a:t>
            </a:r>
          </a:p>
          <a:p>
            <a:pPr marL="0" indent="0">
              <a:buNone/>
            </a:pPr>
            <a:r>
              <a:rPr lang="en-US" sz="3200" dirty="0" smtClean="0">
                <a:latin typeface="Univers 55" pitchFamily="34" charset="0"/>
                <a:ea typeface="Tahoma" pitchFamily="34" charset="0"/>
                <a:cs typeface="Tahoma" pitchFamily="34" charset="0"/>
              </a:rPr>
              <a:t>The purpose of our Sunday School is…</a:t>
            </a:r>
            <a:endParaRPr lang="en-US" sz="3200" i="1" dirty="0" smtClean="0">
              <a:latin typeface="Univers 55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 smtClean="0">
                <a:latin typeface="Univers 55" pitchFamily="34" charset="0"/>
              </a:rPr>
              <a:t>                  </a:t>
            </a:r>
            <a:endParaRPr lang="en-US" sz="3200" dirty="0" smtClean="0">
              <a:latin typeface="Univers 55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3200" dirty="0" smtClean="0">
              <a:latin typeface="Univers 55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3200" dirty="0" smtClean="0">
              <a:latin typeface="Univers 55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3200" dirty="0" smtClean="0">
              <a:latin typeface="Univers 55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3200" dirty="0" smtClean="0">
              <a:latin typeface="Univers 55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3200" dirty="0" smtClean="0">
              <a:latin typeface="Univers 55" pitchFamily="34" charset="0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en-US" sz="2400" dirty="0" smtClean="0">
                <a:latin typeface="Univers 55" pitchFamily="34" charset="0"/>
              </a:rPr>
              <a:t>Page 10, </a:t>
            </a:r>
            <a:r>
              <a:rPr lang="en-US" sz="2400" i="1" dirty="0" smtClean="0">
                <a:latin typeface="Univers 55" pitchFamily="34" charset="0"/>
              </a:rPr>
              <a:t>Saddle Up</a:t>
            </a:r>
            <a:endParaRPr lang="en-US" sz="2400" i="1" dirty="0">
              <a:latin typeface="Univers 55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regular_blank-blu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7152" cy="6912864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81000"/>
            <a:ext cx="8458200" cy="5105400"/>
          </a:xfrm>
        </p:spPr>
        <p:txBody>
          <a:bodyPr>
            <a:noAutofit/>
          </a:bodyPr>
          <a:lstStyle/>
          <a:p>
            <a:pPr marL="625475" indent="-625475" algn="ctr">
              <a:lnSpc>
                <a:spcPct val="150000"/>
              </a:lnSpc>
              <a:buNone/>
            </a:pPr>
            <a:r>
              <a:rPr lang="en-US" sz="4000" dirty="0" smtClean="0">
                <a:solidFill>
                  <a:schemeClr val="bg1"/>
                </a:solidFill>
                <a:latin typeface="Univers 55" pitchFamily="34" charset="0"/>
              </a:rPr>
              <a:t>Wins for </a:t>
            </a:r>
            <a:r>
              <a:rPr lang="en-US" sz="4000" dirty="0" smtClean="0">
                <a:solidFill>
                  <a:schemeClr val="bg1"/>
                </a:solidFill>
                <a:latin typeface="Univers 55" pitchFamily="34" charset="0"/>
              </a:rPr>
              <a:t>our Sunday School:</a:t>
            </a:r>
          </a:p>
          <a:p>
            <a:pPr marL="625475" indent="-625475">
              <a:lnSpc>
                <a:spcPct val="150000"/>
              </a:lnSpc>
              <a:buNone/>
            </a:pPr>
            <a:endParaRPr lang="en-US" sz="3600" dirty="0" smtClean="0">
              <a:solidFill>
                <a:schemeClr val="bg1"/>
              </a:solidFill>
              <a:latin typeface="Univers 55" pitchFamily="34" charset="0"/>
            </a:endParaRPr>
          </a:p>
          <a:p>
            <a:pPr marL="625475" indent="-625475">
              <a:lnSpc>
                <a:spcPct val="150000"/>
              </a:lnSpc>
              <a:buFont typeface="+mj-lt"/>
              <a:buAutoNum type="arabicPeriod"/>
            </a:pPr>
            <a:r>
              <a:rPr lang="en-US" sz="3600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Every believer will be on the </a:t>
            </a:r>
            <a:r>
              <a:rPr lang="en-US" sz="3600" u="sng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receiving </a:t>
            </a:r>
            <a:r>
              <a:rPr lang="en-US" sz="3600" u="sng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end</a:t>
            </a:r>
            <a:r>
              <a:rPr lang="en-US" sz="3600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 and </a:t>
            </a:r>
            <a:r>
              <a:rPr lang="en-US" sz="3600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the </a:t>
            </a:r>
            <a:r>
              <a:rPr lang="en-US" sz="3600" u="sng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giving end</a:t>
            </a:r>
            <a:r>
              <a:rPr lang="en-US" sz="3600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 of disciple making.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regular_blank-blu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7152" cy="6912864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81000"/>
            <a:ext cx="8458200" cy="4953000"/>
          </a:xfrm>
        </p:spPr>
        <p:txBody>
          <a:bodyPr>
            <a:noAutofit/>
          </a:bodyPr>
          <a:lstStyle/>
          <a:p>
            <a:pPr marL="625475" indent="-625475" algn="ctr">
              <a:lnSpc>
                <a:spcPct val="150000"/>
              </a:lnSpc>
              <a:buNone/>
            </a:pPr>
            <a:r>
              <a:rPr lang="en-US" sz="4000" dirty="0" smtClean="0">
                <a:solidFill>
                  <a:schemeClr val="bg1"/>
                </a:solidFill>
                <a:latin typeface="Univers 55" pitchFamily="34" charset="0"/>
              </a:rPr>
              <a:t>Wins </a:t>
            </a:r>
            <a:r>
              <a:rPr lang="en-US" sz="4000" dirty="0" smtClean="0">
                <a:solidFill>
                  <a:schemeClr val="bg1"/>
                </a:solidFill>
                <a:latin typeface="Univers 55" pitchFamily="34" charset="0"/>
              </a:rPr>
              <a:t>for our Sunday School:</a:t>
            </a:r>
          </a:p>
          <a:p>
            <a:pPr marL="625475" indent="-625475">
              <a:lnSpc>
                <a:spcPct val="150000"/>
              </a:lnSpc>
              <a:buNone/>
            </a:pPr>
            <a:endParaRPr lang="en-US" sz="4000" dirty="0" smtClean="0">
              <a:solidFill>
                <a:schemeClr val="bg1"/>
              </a:solidFill>
              <a:latin typeface="Univers 55" pitchFamily="34" charset="0"/>
            </a:endParaRPr>
          </a:p>
          <a:p>
            <a:pPr marL="625475" indent="-625475">
              <a:lnSpc>
                <a:spcPct val="150000"/>
              </a:lnSpc>
              <a:buNone/>
            </a:pPr>
            <a:r>
              <a:rPr lang="en-US" sz="3600" dirty="0" smtClean="0">
                <a:solidFill>
                  <a:schemeClr val="accent6"/>
                </a:solidFill>
                <a:latin typeface="Univers 55" pitchFamily="34" charset="0"/>
              </a:rPr>
              <a:t>2.  We will help every person encounter God </a:t>
            </a:r>
            <a:r>
              <a:rPr lang="en-US" sz="3600" u="sng" dirty="0" smtClean="0">
                <a:solidFill>
                  <a:schemeClr val="accent6"/>
                </a:solidFill>
                <a:latin typeface="Univers 55" pitchFamily="34" charset="0"/>
              </a:rPr>
              <a:t>through His Word</a:t>
            </a:r>
            <a:r>
              <a:rPr lang="en-US" sz="3600" dirty="0" smtClean="0">
                <a:solidFill>
                  <a:schemeClr val="accent6"/>
                </a:solidFill>
                <a:latin typeface="Univers 55" pitchFamily="34" charset="0"/>
              </a:rPr>
              <a:t>.</a:t>
            </a:r>
            <a:endParaRPr lang="en-US" sz="4000" dirty="0" smtClean="0">
              <a:solidFill>
                <a:schemeClr val="accent6"/>
              </a:solidFill>
              <a:latin typeface="Univers 55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regular_blank-blu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54864"/>
            <a:ext cx="9217152" cy="6912864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81000"/>
            <a:ext cx="8458200" cy="5486400"/>
          </a:xfrm>
        </p:spPr>
        <p:txBody>
          <a:bodyPr>
            <a:noAutofit/>
          </a:bodyPr>
          <a:lstStyle/>
          <a:p>
            <a:pPr marL="625475" indent="-625475" algn="ctr">
              <a:lnSpc>
                <a:spcPct val="150000"/>
              </a:lnSpc>
              <a:buNone/>
            </a:pPr>
            <a:r>
              <a:rPr lang="en-US" sz="4000" dirty="0" smtClean="0">
                <a:solidFill>
                  <a:schemeClr val="bg1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Wins </a:t>
            </a:r>
            <a:r>
              <a:rPr lang="en-US" sz="4000" dirty="0" smtClean="0">
                <a:solidFill>
                  <a:schemeClr val="bg1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for our Sunday School</a:t>
            </a:r>
            <a:r>
              <a:rPr lang="en-US" sz="4000" dirty="0" smtClean="0">
                <a:solidFill>
                  <a:schemeClr val="bg1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marL="625475" indent="-625475" algn="ctr">
              <a:lnSpc>
                <a:spcPct val="150000"/>
              </a:lnSpc>
              <a:buNone/>
            </a:pPr>
            <a:endParaRPr lang="en-US" sz="4000" dirty="0" smtClean="0">
              <a:solidFill>
                <a:schemeClr val="bg1"/>
              </a:solidFill>
              <a:latin typeface="Univers 55" pitchFamily="34" charset="0"/>
            </a:endParaRPr>
          </a:p>
          <a:p>
            <a:pPr marL="625475" lvl="0" indent="-625475">
              <a:lnSpc>
                <a:spcPct val="150000"/>
              </a:lnSpc>
              <a:buNone/>
            </a:pPr>
            <a:r>
              <a:rPr lang="en-US" sz="3600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3.   We will get people involved in Bible study by actively </a:t>
            </a:r>
            <a:r>
              <a:rPr lang="en-US" sz="3600" u="sng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enrolling individuals</a:t>
            </a:r>
            <a:r>
              <a:rPr lang="en-US" sz="3600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 into a group that </a:t>
            </a:r>
            <a:r>
              <a:rPr lang="en-US" sz="3600" u="sng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expects and engages new people</a:t>
            </a:r>
            <a:r>
              <a:rPr lang="en-US" sz="3600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.</a:t>
            </a:r>
            <a:endParaRPr lang="en-US" sz="3200" dirty="0" smtClean="0">
              <a:solidFill>
                <a:schemeClr val="accent6"/>
              </a:solidFill>
              <a:latin typeface="Univers 55" pitchFamily="34" charset="0"/>
              <a:ea typeface="Tahoma" pitchFamily="34" charset="0"/>
              <a:cs typeface="Tahoma" pitchFamily="34" charset="0"/>
            </a:endParaRPr>
          </a:p>
          <a:p>
            <a:pPr marL="625475" indent="-625475">
              <a:lnSpc>
                <a:spcPct val="150000"/>
              </a:lnSpc>
              <a:buNone/>
            </a:pPr>
            <a:endParaRPr lang="en-US" sz="4000" dirty="0" smtClean="0">
              <a:solidFill>
                <a:schemeClr val="accent6">
                  <a:lumMod val="60000"/>
                  <a:lumOff val="40000"/>
                </a:schemeClr>
              </a:solidFill>
              <a:latin typeface="Univers 55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regular_blank-blu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54864"/>
            <a:ext cx="9217152" cy="6912864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81000"/>
            <a:ext cx="8458200" cy="5334000"/>
          </a:xfrm>
        </p:spPr>
        <p:txBody>
          <a:bodyPr>
            <a:normAutofit/>
          </a:bodyPr>
          <a:lstStyle/>
          <a:p>
            <a:pPr marL="625475" indent="-625475" algn="ctr">
              <a:lnSpc>
                <a:spcPct val="150000"/>
              </a:lnSpc>
              <a:buNone/>
            </a:pPr>
            <a:r>
              <a:rPr lang="en-US" sz="4000" dirty="0" smtClean="0">
                <a:solidFill>
                  <a:schemeClr val="bg1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Wins </a:t>
            </a:r>
            <a:r>
              <a:rPr lang="en-US" sz="4000" dirty="0" smtClean="0">
                <a:solidFill>
                  <a:schemeClr val="bg1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for our Sunday School:</a:t>
            </a:r>
          </a:p>
          <a:p>
            <a:pPr marL="625475" indent="-625475">
              <a:lnSpc>
                <a:spcPct val="150000"/>
              </a:lnSpc>
              <a:buNone/>
            </a:pPr>
            <a:endParaRPr lang="en-US" sz="4000" dirty="0" smtClean="0">
              <a:solidFill>
                <a:schemeClr val="bg1"/>
              </a:solidFill>
              <a:latin typeface="Univers 55" pitchFamily="34" charset="0"/>
            </a:endParaRPr>
          </a:p>
          <a:p>
            <a:pPr marL="625475" indent="-625475">
              <a:lnSpc>
                <a:spcPct val="150000"/>
              </a:lnSpc>
              <a:buNone/>
            </a:pPr>
            <a:r>
              <a:rPr lang="en-US" sz="3400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4.  </a:t>
            </a:r>
            <a:r>
              <a:rPr lang="en-US" sz="3400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We </a:t>
            </a:r>
            <a:r>
              <a:rPr lang="en-US" sz="3400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will enlist and train </a:t>
            </a:r>
            <a:r>
              <a:rPr lang="en-US" sz="3400" u="sng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a team of leaders </a:t>
            </a:r>
            <a:r>
              <a:rPr lang="en-US" sz="3400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for each group who intentionally focus on </a:t>
            </a:r>
            <a:r>
              <a:rPr lang="en-US" sz="3400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the fundamentals of Sunday School.</a:t>
            </a:r>
            <a:endParaRPr lang="en-US" sz="3400" dirty="0" smtClean="0">
              <a:solidFill>
                <a:schemeClr val="accent6"/>
              </a:solidFill>
              <a:latin typeface="Univers 55" pitchFamily="34" charset="0"/>
              <a:ea typeface="Tahoma" pitchFamily="34" charset="0"/>
              <a:cs typeface="Tahoma" pitchFamily="34" charset="0"/>
            </a:endParaRPr>
          </a:p>
          <a:p>
            <a:pPr marL="625475" lvl="0" indent="-625475">
              <a:lnSpc>
                <a:spcPct val="150000"/>
              </a:lnSpc>
              <a:buNone/>
            </a:pPr>
            <a:endParaRPr lang="en-US" sz="3200" dirty="0" smtClean="0">
              <a:solidFill>
                <a:schemeClr val="accent6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625475" indent="-625475">
              <a:lnSpc>
                <a:spcPct val="150000"/>
              </a:lnSpc>
              <a:buNone/>
            </a:pPr>
            <a:endParaRPr lang="en-US" sz="4000" dirty="0" smtClean="0">
              <a:solidFill>
                <a:schemeClr val="accent6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regular_blank-blu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54864"/>
            <a:ext cx="9217152" cy="6912864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81000"/>
            <a:ext cx="8458200" cy="5029200"/>
          </a:xfrm>
        </p:spPr>
        <p:txBody>
          <a:bodyPr>
            <a:normAutofit fontScale="92500"/>
          </a:bodyPr>
          <a:lstStyle/>
          <a:p>
            <a:pPr marL="625475" indent="-625475" algn="ctr">
              <a:lnSpc>
                <a:spcPct val="150000"/>
              </a:lnSpc>
              <a:buNone/>
            </a:pPr>
            <a:r>
              <a:rPr lang="en-US" sz="3000" dirty="0" smtClean="0">
                <a:solidFill>
                  <a:schemeClr val="bg1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Realities for Purposeful </a:t>
            </a:r>
            <a:r>
              <a:rPr lang="en-US" sz="3000" dirty="0" smtClean="0">
                <a:solidFill>
                  <a:schemeClr val="bg1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Sunday </a:t>
            </a:r>
            <a:r>
              <a:rPr lang="en-US" sz="3000" dirty="0" smtClean="0">
                <a:solidFill>
                  <a:schemeClr val="bg1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School</a:t>
            </a:r>
            <a:endParaRPr lang="en-US" sz="3000" dirty="0" smtClean="0">
              <a:solidFill>
                <a:schemeClr val="bg1"/>
              </a:solidFill>
              <a:latin typeface="Univers 55" pitchFamily="34" charset="0"/>
              <a:ea typeface="Tahoma" pitchFamily="34" charset="0"/>
              <a:cs typeface="Tahoma" pitchFamily="34" charset="0"/>
            </a:endParaRPr>
          </a:p>
          <a:p>
            <a:pPr marL="625475" indent="-625475" algn="ctr">
              <a:lnSpc>
                <a:spcPct val="150000"/>
              </a:lnSpc>
              <a:buNone/>
            </a:pPr>
            <a:endParaRPr lang="en-US" dirty="0" smtClean="0">
              <a:solidFill>
                <a:schemeClr val="bg1"/>
              </a:solidFill>
              <a:latin typeface="Univers 55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Change is inherent in making disciples (pp. 12-13)</a:t>
            </a:r>
          </a:p>
          <a:p>
            <a:endParaRPr lang="en-US" dirty="0" smtClean="0">
              <a:solidFill>
                <a:schemeClr val="accent6"/>
              </a:solidFill>
              <a:latin typeface="Univers 55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Foundational discipleship (pp. 14-16)</a:t>
            </a:r>
            <a:endParaRPr lang="en-US" dirty="0" smtClean="0">
              <a:solidFill>
                <a:schemeClr val="accent6"/>
              </a:solidFill>
              <a:latin typeface="Univers 55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n-US" dirty="0" smtClean="0">
              <a:solidFill>
                <a:schemeClr val="accent6"/>
              </a:solidFill>
              <a:latin typeface="Univers 55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Openly enrolling them (pp.16-17)</a:t>
            </a:r>
            <a:endParaRPr lang="en-US" dirty="0" smtClean="0">
              <a:solidFill>
                <a:schemeClr val="accent6"/>
              </a:solidFill>
              <a:latin typeface="Univers 55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n-US" dirty="0" smtClean="0">
              <a:solidFill>
                <a:schemeClr val="accent6"/>
              </a:solidFill>
              <a:latin typeface="Univers 55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Principles for making disciples (</a:t>
            </a:r>
            <a:r>
              <a:rPr lang="en-US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pp. </a:t>
            </a:r>
            <a:r>
              <a:rPr lang="en-US" dirty="0" smtClean="0">
                <a:solidFill>
                  <a:schemeClr val="accent6"/>
                </a:solidFill>
                <a:latin typeface="Univers 55" pitchFamily="34" charset="0"/>
                <a:ea typeface="Tahoma" pitchFamily="34" charset="0"/>
                <a:cs typeface="Tahoma" pitchFamily="34" charset="0"/>
              </a:rPr>
              <a:t>18-20)</a:t>
            </a:r>
          </a:p>
          <a:p>
            <a:pPr marL="625475" indent="-625475">
              <a:lnSpc>
                <a:spcPct val="150000"/>
              </a:lnSpc>
              <a:buNone/>
            </a:pPr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625475" lvl="0" indent="-625475">
              <a:lnSpc>
                <a:spcPct val="150000"/>
              </a:lnSpc>
              <a:buNone/>
            </a:pPr>
            <a:endParaRPr lang="en-US" sz="3200" dirty="0" smtClean="0">
              <a:solidFill>
                <a:schemeClr val="accent6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625475" indent="-625475">
              <a:lnSpc>
                <a:spcPct val="150000"/>
              </a:lnSpc>
              <a:buNone/>
            </a:pPr>
            <a:endParaRPr lang="en-US" sz="4000" dirty="0" smtClean="0">
              <a:solidFill>
                <a:schemeClr val="accent6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</TotalTime>
  <Words>528</Words>
  <Application>Microsoft Office PowerPoint</Application>
  <PresentationFormat>On-screen Show (4:3)</PresentationFormat>
  <Paragraphs>96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Discuss the implications of your assigned statement regarding prayer in and through a  Sunday School class or group. </vt:lpstr>
      <vt:lpstr>Slide 16</vt:lpstr>
      <vt:lpstr>Slide 17</vt:lpstr>
      <vt:lpstr>Slide 18</vt:lpstr>
      <vt:lpstr>Slide 19</vt:lpstr>
      <vt:lpstr>Slide 20</vt:lpstr>
      <vt:lpstr>Slide 21</vt:lpstr>
      <vt:lpstr>What are ways we can strengthen our preparedness?  (by focusing on the questions from pages 40-46)</vt:lpstr>
      <vt:lpstr>Slide 23</vt:lpstr>
      <vt:lpstr>Slide 24</vt:lpstr>
      <vt:lpstr>Slide 25</vt:lpstr>
      <vt:lpstr>Slide 26</vt:lpstr>
    </vt:vector>
  </TitlesOfParts>
  <Company>LifeWay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Alan Raughton</dc:creator>
  <cp:lastModifiedBy>DMCCRAR</cp:lastModifiedBy>
  <cp:revision>60</cp:revision>
  <dcterms:created xsi:type="dcterms:W3CDTF">2018-10-10T16:19:55Z</dcterms:created>
  <dcterms:modified xsi:type="dcterms:W3CDTF">2018-11-01T16:53:10Z</dcterms:modified>
</cp:coreProperties>
</file>