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70" r:id="rId3"/>
    <p:sldId id="260" r:id="rId4"/>
    <p:sldId id="266" r:id="rId5"/>
    <p:sldId id="279" r:id="rId6"/>
    <p:sldId id="280" r:id="rId7"/>
    <p:sldId id="268" r:id="rId8"/>
    <p:sldId id="269" r:id="rId9"/>
    <p:sldId id="271" r:id="rId10"/>
    <p:sldId id="272" r:id="rId11"/>
    <p:sldId id="281" r:id="rId12"/>
    <p:sldId id="274" r:id="rId13"/>
    <p:sldId id="26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624" y="-6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4D623D-1DD6-4B65-BC00-8C4E44A1D3A8}" type="datetimeFigureOut">
              <a:rPr lang="en-US" smtClean="0"/>
              <a:pPr/>
              <a:t>10/27/2016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331836-6EAC-450C-B304-7B32A1A7918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331836-6EAC-450C-B304-7B32A1A79184}"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4836DE-69D3-493C-9F6C-87E8979E2BD6}"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50B42-97EF-4865-B7F9-A922D0F34D5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4836DE-69D3-493C-9F6C-87E8979E2BD6}"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50B42-97EF-4865-B7F9-A922D0F34D5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4836DE-69D3-493C-9F6C-87E8979E2BD6}"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50B42-97EF-4865-B7F9-A922D0F34D5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4836DE-69D3-493C-9F6C-87E8979E2BD6}"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50B42-97EF-4865-B7F9-A922D0F34D5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4836DE-69D3-493C-9F6C-87E8979E2BD6}" type="datetimeFigureOut">
              <a:rPr lang="en-US" smtClean="0"/>
              <a:pPr/>
              <a:t>10/27/2016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50B42-97EF-4865-B7F9-A922D0F34D5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4836DE-69D3-493C-9F6C-87E8979E2BD6}" type="datetimeFigureOut">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150B42-97EF-4865-B7F9-A922D0F34D5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4836DE-69D3-493C-9F6C-87E8979E2BD6}" type="datetimeFigureOut">
              <a:rPr lang="en-US" smtClean="0"/>
              <a:pPr/>
              <a:t>10/27/2016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150B42-97EF-4865-B7F9-A922D0F34D5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4836DE-69D3-493C-9F6C-87E8979E2BD6}" type="datetimeFigureOut">
              <a:rPr lang="en-US" smtClean="0"/>
              <a:pPr/>
              <a:t>10/27/2016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150B42-97EF-4865-B7F9-A922D0F34D5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4836DE-69D3-493C-9F6C-87E8979E2BD6}" type="datetimeFigureOut">
              <a:rPr lang="en-US" smtClean="0"/>
              <a:pPr/>
              <a:t>10/27/2016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150B42-97EF-4865-B7F9-A922D0F34D5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4836DE-69D3-493C-9F6C-87E8979E2BD6}" type="datetimeFigureOut">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150B42-97EF-4865-B7F9-A922D0F34D5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4836DE-69D3-493C-9F6C-87E8979E2BD6}" type="datetimeFigureOut">
              <a:rPr lang="en-US" smtClean="0"/>
              <a:pPr/>
              <a:t>10/27/2016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150B42-97EF-4865-B7F9-A922D0F34D5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4836DE-69D3-493C-9F6C-87E8979E2BD6}" type="datetimeFigureOut">
              <a:rPr lang="en-US" smtClean="0"/>
              <a:pPr/>
              <a:t>10/27/2016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150B42-97EF-4865-B7F9-A922D0F34D5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1 LifeWay Desktop\Francis 17\Conference Plans\Leader BKG\Slide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E:\1 LifeWay Desktop\Francis 17\Conference Plans\Leader BKG\Slide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Rectangle 3"/>
          <p:cNvSpPr/>
          <p:nvPr/>
        </p:nvSpPr>
        <p:spPr>
          <a:xfrm>
            <a:off x="304800" y="533400"/>
            <a:ext cx="8534400" cy="4893647"/>
          </a:xfrm>
          <a:prstGeom prst="rect">
            <a:avLst/>
          </a:prstGeom>
        </p:spPr>
        <p:txBody>
          <a:bodyPr wrap="square">
            <a:spAutoFit/>
          </a:bodyPr>
          <a:lstStyle/>
          <a:p>
            <a:r>
              <a:rPr lang="en-US" sz="2400" b="1" i="1" dirty="0" smtClean="0">
                <a:solidFill>
                  <a:schemeClr val="bg1"/>
                </a:solidFill>
                <a:effectLst>
                  <a:outerShdw blurRad="38100" dist="38100" dir="2700000" algn="tl">
                    <a:srgbClr val="000000">
                      <a:alpha val="43137"/>
                    </a:srgbClr>
                  </a:outerShdw>
                </a:effectLst>
              </a:rPr>
              <a:t>Article XI Evangelism </a:t>
            </a:r>
            <a:r>
              <a:rPr lang="en-US" sz="2400" b="1" i="1" dirty="0">
                <a:solidFill>
                  <a:schemeClr val="bg1"/>
                </a:solidFill>
                <a:effectLst>
                  <a:outerShdw blurRad="38100" dist="38100" dir="2700000" algn="tl">
                    <a:srgbClr val="000000">
                      <a:alpha val="43137"/>
                    </a:srgbClr>
                  </a:outerShdw>
                </a:effectLst>
              </a:rPr>
              <a:t>and Missions: </a:t>
            </a:r>
            <a:endParaRPr lang="en-US" sz="2400" b="1" i="1" dirty="0" smtClean="0">
              <a:solidFill>
                <a:schemeClr val="bg1"/>
              </a:solidFill>
              <a:effectLst>
                <a:outerShdw blurRad="38100" dist="38100" dir="2700000" algn="tl">
                  <a:srgbClr val="000000">
                    <a:alpha val="43137"/>
                  </a:srgbClr>
                </a:outerShdw>
              </a:effectLst>
            </a:endParaRPr>
          </a:p>
          <a:p>
            <a:r>
              <a:rPr lang="en-US" sz="2400" b="1" dirty="0" smtClean="0">
                <a:solidFill>
                  <a:schemeClr val="bg1"/>
                </a:solidFill>
                <a:effectLst>
                  <a:outerShdw blurRad="38100" dist="38100" dir="2700000" algn="tl">
                    <a:srgbClr val="000000">
                      <a:alpha val="43137"/>
                    </a:srgbClr>
                  </a:outerShdw>
                </a:effectLst>
              </a:rPr>
              <a:t>It </a:t>
            </a:r>
            <a:r>
              <a:rPr lang="en-US" sz="2400" b="1" dirty="0">
                <a:solidFill>
                  <a:schemeClr val="bg1"/>
                </a:solidFill>
                <a:effectLst>
                  <a:outerShdw blurRad="38100" dist="38100" dir="2700000" algn="tl">
                    <a:srgbClr val="000000">
                      <a:alpha val="43137"/>
                    </a:srgbClr>
                  </a:outerShdw>
                </a:effectLst>
              </a:rPr>
              <a:t>is the duty and privilege of every follower of Christ and of every church of the Lord Jesus Christ to endeavor to make disciples of all nations. The new birth of man's spirit by God's Holy Spirit means the birth of love for others. Missionary effort on the part of all rests thus upon a spiritual necessity of the regenerate life, and is expressly and repeatedly commanded in the teachings of Christ. The Lord Jesus Christ has commanded the preaching of the gospel to all nations. It is the duty of every child of God to seek constantly to win the lost to Christ by verbal witness undergirded by a Christian lifestyle, and by other methods in harmony with the gospel of Christ. </a:t>
            </a:r>
            <a:endParaRPr lang="en-US" sz="2400" b="1" dirty="0" smtClean="0">
              <a:solidFill>
                <a:schemeClr val="bg1"/>
              </a:solidFill>
              <a:effectLst>
                <a:outerShdw blurRad="38100" dist="38100" dir="2700000" algn="tl">
                  <a:srgbClr val="000000">
                    <a:alpha val="43137"/>
                  </a:srgbClr>
                </a:outerShdw>
              </a:effectLst>
            </a:endParaRPr>
          </a:p>
          <a:p>
            <a:pPr algn="r"/>
            <a:r>
              <a:rPr lang="en-US" sz="1600" b="1" dirty="0" smtClean="0">
                <a:solidFill>
                  <a:schemeClr val="bg1"/>
                </a:solidFill>
                <a:effectLst>
                  <a:outerShdw blurRad="38100" dist="38100" dir="2700000" algn="tl">
                    <a:srgbClr val="000000">
                      <a:alpha val="43137"/>
                    </a:srgbClr>
                  </a:outerShdw>
                </a:effectLst>
              </a:rPr>
              <a:t>(</a:t>
            </a:r>
            <a:r>
              <a:rPr lang="en-US" sz="1600" b="1" dirty="0">
                <a:solidFill>
                  <a:schemeClr val="bg1"/>
                </a:solidFill>
                <a:effectLst>
                  <a:outerShdw blurRad="38100" dist="38100" dir="2700000" algn="tl">
                    <a:srgbClr val="000000">
                      <a:alpha val="43137"/>
                    </a:srgbClr>
                  </a:outerShdw>
                </a:effectLst>
              </a:rPr>
              <a:t>See sbc.net/bfm2000.)</a:t>
            </a:r>
          </a:p>
        </p:txBody>
      </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E:\1 LifeWay Desktop\Francis 17\Conference Plans\Leader BKG\Slide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Rectangle 3"/>
          <p:cNvSpPr/>
          <p:nvPr/>
        </p:nvSpPr>
        <p:spPr>
          <a:xfrm>
            <a:off x="304800" y="533400"/>
            <a:ext cx="8534400" cy="4893647"/>
          </a:xfrm>
          <a:prstGeom prst="rect">
            <a:avLst/>
          </a:prstGeom>
        </p:spPr>
        <p:txBody>
          <a:bodyPr wrap="square">
            <a:spAutoFit/>
          </a:bodyPr>
          <a:lstStyle/>
          <a:p>
            <a:r>
              <a:rPr lang="en-US" sz="2400" b="1" i="1" dirty="0" smtClean="0">
                <a:solidFill>
                  <a:schemeClr val="accent4">
                    <a:lumMod val="60000"/>
                    <a:lumOff val="40000"/>
                  </a:schemeClr>
                </a:solidFill>
                <a:effectLst>
                  <a:outerShdw blurRad="38100" dist="38100" dir="2700000" algn="tl">
                    <a:srgbClr val="000000">
                      <a:alpha val="43137"/>
                    </a:srgbClr>
                  </a:outerShdw>
                </a:effectLst>
              </a:rPr>
              <a:t>Article XI Evangelism </a:t>
            </a:r>
            <a:r>
              <a:rPr lang="en-US" sz="2400" b="1" i="1" dirty="0">
                <a:solidFill>
                  <a:schemeClr val="accent4">
                    <a:lumMod val="60000"/>
                    <a:lumOff val="40000"/>
                  </a:schemeClr>
                </a:solidFill>
                <a:effectLst>
                  <a:outerShdw blurRad="38100" dist="38100" dir="2700000" algn="tl">
                    <a:srgbClr val="000000">
                      <a:alpha val="43137"/>
                    </a:srgbClr>
                  </a:outerShdw>
                </a:effectLst>
              </a:rPr>
              <a:t>and Missions: </a:t>
            </a:r>
            <a:endParaRPr lang="en-US" sz="2400" b="1" i="1" dirty="0" smtClean="0">
              <a:solidFill>
                <a:schemeClr val="accent4">
                  <a:lumMod val="60000"/>
                  <a:lumOff val="40000"/>
                </a:schemeClr>
              </a:solidFill>
              <a:effectLst>
                <a:outerShdw blurRad="38100" dist="38100" dir="2700000" algn="tl">
                  <a:srgbClr val="000000">
                    <a:alpha val="43137"/>
                  </a:srgbClr>
                </a:outerShdw>
              </a:effectLst>
            </a:endParaRPr>
          </a:p>
          <a:p>
            <a:r>
              <a:rPr lang="en-US" sz="2400" b="1" dirty="0" smtClean="0">
                <a:solidFill>
                  <a:schemeClr val="accent4">
                    <a:lumMod val="60000"/>
                    <a:lumOff val="40000"/>
                  </a:schemeClr>
                </a:solidFill>
                <a:effectLst>
                  <a:outerShdw blurRad="38100" dist="38100" dir="2700000" algn="tl">
                    <a:srgbClr val="000000">
                      <a:alpha val="43137"/>
                    </a:srgbClr>
                  </a:outerShdw>
                </a:effectLst>
              </a:rPr>
              <a:t>It </a:t>
            </a:r>
            <a:r>
              <a:rPr lang="en-US" sz="2400" b="1" dirty="0">
                <a:solidFill>
                  <a:schemeClr val="accent4">
                    <a:lumMod val="60000"/>
                    <a:lumOff val="40000"/>
                  </a:schemeClr>
                </a:solidFill>
                <a:effectLst>
                  <a:outerShdw blurRad="38100" dist="38100" dir="2700000" algn="tl">
                    <a:srgbClr val="000000">
                      <a:alpha val="43137"/>
                    </a:srgbClr>
                  </a:outerShdw>
                </a:effectLst>
              </a:rPr>
              <a:t>is the duty and privilege of every follower of Christ and of every church of the Lord Jesus Christ to endeavor to make disciples of all nations. </a:t>
            </a:r>
            <a:r>
              <a:rPr lang="en-US" sz="2400" b="1" dirty="0">
                <a:solidFill>
                  <a:schemeClr val="bg1"/>
                </a:solidFill>
                <a:effectLst>
                  <a:outerShdw blurRad="38100" dist="38100" dir="2700000" algn="tl">
                    <a:srgbClr val="000000">
                      <a:alpha val="43137"/>
                    </a:srgbClr>
                  </a:outerShdw>
                </a:effectLst>
              </a:rPr>
              <a:t>The new birth of man's spirit by God's Holy Spirit means the birth of love for others. </a:t>
            </a:r>
            <a:r>
              <a:rPr lang="en-US" sz="2400" b="1" dirty="0">
                <a:solidFill>
                  <a:schemeClr val="accent4">
                    <a:lumMod val="60000"/>
                    <a:lumOff val="40000"/>
                  </a:schemeClr>
                </a:solidFill>
                <a:effectLst>
                  <a:outerShdw blurRad="38100" dist="38100" dir="2700000" algn="tl">
                    <a:srgbClr val="000000">
                      <a:alpha val="43137"/>
                    </a:srgbClr>
                  </a:outerShdw>
                </a:effectLst>
              </a:rPr>
              <a:t>Missionary effort on the part of all rests thus upon a spiritual necessity of the regenerate life, and is expressly and repeatedly commanded in the teachings of Christ. The Lord Jesus Christ has commanded the preaching of the gospel to all nations. It is the duty of every child of God to seek constantly to win the lost to Christ by verbal witness undergirded by a Christian lifestyle, and by other methods in harmony with the gospel of Christ. </a:t>
            </a:r>
            <a:endParaRPr lang="en-US" sz="2400" b="1" dirty="0" smtClean="0">
              <a:solidFill>
                <a:schemeClr val="accent4">
                  <a:lumMod val="60000"/>
                  <a:lumOff val="40000"/>
                </a:schemeClr>
              </a:solidFill>
              <a:effectLst>
                <a:outerShdw blurRad="38100" dist="38100" dir="2700000" algn="tl">
                  <a:srgbClr val="000000">
                    <a:alpha val="43137"/>
                  </a:srgbClr>
                </a:outerShdw>
              </a:effectLst>
            </a:endParaRPr>
          </a:p>
          <a:p>
            <a:pPr algn="r"/>
            <a:r>
              <a:rPr lang="en-US" sz="1600" b="1" dirty="0" smtClean="0">
                <a:solidFill>
                  <a:schemeClr val="bg1"/>
                </a:solidFill>
                <a:effectLst>
                  <a:outerShdw blurRad="38100" dist="38100" dir="2700000" algn="tl">
                    <a:srgbClr val="000000">
                      <a:alpha val="43137"/>
                    </a:srgbClr>
                  </a:outerShdw>
                </a:effectLst>
              </a:rPr>
              <a:t>(</a:t>
            </a:r>
            <a:r>
              <a:rPr lang="en-US" sz="1600" b="1" dirty="0">
                <a:solidFill>
                  <a:schemeClr val="bg1"/>
                </a:solidFill>
                <a:effectLst>
                  <a:outerShdw blurRad="38100" dist="38100" dir="2700000" algn="tl">
                    <a:srgbClr val="000000">
                      <a:alpha val="43137"/>
                    </a:srgbClr>
                  </a:outerShdw>
                </a:effectLst>
              </a:rPr>
              <a:t>See sbc.net/bfm2000.)</a:t>
            </a:r>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1 LifeWay Desktop\Francis 17\Conference Plans\Leader BKG\Slide1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Rectangle 1"/>
          <p:cNvSpPr/>
          <p:nvPr/>
        </p:nvSpPr>
        <p:spPr>
          <a:xfrm>
            <a:off x="609600" y="1905000"/>
            <a:ext cx="5410200" cy="2616101"/>
          </a:xfrm>
          <a:prstGeom prst="rect">
            <a:avLst/>
          </a:prstGeom>
        </p:spPr>
        <p:txBody>
          <a:bodyPr wrap="square">
            <a:spAutoFit/>
          </a:bodyPr>
          <a:lstStyle/>
          <a:p>
            <a:pPr algn="ctr"/>
            <a:r>
              <a:rPr lang="en-US" sz="4000" b="1" dirty="0" smtClean="0">
                <a:solidFill>
                  <a:schemeClr val="bg1"/>
                </a:solidFill>
                <a:effectLst>
                  <a:outerShdw blurRad="38100" dist="38100" dir="2700000" algn="tl">
                    <a:srgbClr val="000000">
                      <a:alpha val="43137"/>
                    </a:srgbClr>
                  </a:outerShdw>
                </a:effectLst>
              </a:rPr>
              <a:t>Principle 17 </a:t>
            </a:r>
          </a:p>
          <a:p>
            <a:pPr algn="ctr"/>
            <a:r>
              <a:rPr lang="en-US" sz="4000" b="1" dirty="0" smtClean="0">
                <a:solidFill>
                  <a:schemeClr val="bg1"/>
                </a:solidFill>
                <a:effectLst>
                  <a:outerShdw blurRad="38100" dist="38100" dir="2700000" algn="tl">
                    <a:srgbClr val="000000">
                      <a:alpha val="43137"/>
                    </a:srgbClr>
                  </a:outerShdw>
                </a:effectLst>
              </a:rPr>
              <a:t>A </a:t>
            </a:r>
            <a:r>
              <a:rPr lang="en-US" sz="4000" b="1" dirty="0">
                <a:solidFill>
                  <a:schemeClr val="bg1"/>
                </a:solidFill>
                <a:effectLst>
                  <a:outerShdw blurRad="38100" dist="38100" dir="2700000" algn="tl">
                    <a:srgbClr val="000000">
                      <a:alpha val="43137"/>
                    </a:srgbClr>
                  </a:outerShdw>
                </a:effectLst>
              </a:rPr>
              <a:t>catalyst usually keeps evangelism front and </a:t>
            </a:r>
            <a:r>
              <a:rPr lang="en-US" sz="4000" b="1" dirty="0" smtClean="0">
                <a:solidFill>
                  <a:schemeClr val="bg1"/>
                </a:solidFill>
                <a:effectLst>
                  <a:outerShdw blurRad="38100" dist="38100" dir="2700000" algn="tl">
                    <a:srgbClr val="000000">
                      <a:alpha val="43137"/>
                    </a:srgbClr>
                  </a:outerShdw>
                </a:effectLst>
              </a:rPr>
              <a:t>center.</a:t>
            </a:r>
            <a:endParaRPr lang="en-US" sz="4000" b="1" dirty="0">
              <a:solidFill>
                <a:schemeClr val="bg1"/>
              </a:solidFill>
              <a:effectLst>
                <a:outerShdw blurRad="38100" dist="38100" dir="2700000" algn="tl">
                  <a:srgbClr val="000000">
                    <a:alpha val="43137"/>
                  </a:srgbClr>
                </a:outerShdw>
              </a:effectLst>
            </a:endParaRPr>
          </a:p>
        </p:txBody>
      </p:sp>
      <p:sp>
        <p:nvSpPr>
          <p:cNvPr id="6" name="TextBox 5"/>
          <p:cNvSpPr txBox="1"/>
          <p:nvPr/>
        </p:nvSpPr>
        <p:spPr>
          <a:xfrm rot="5400000">
            <a:off x="4956525" y="4251614"/>
            <a:ext cx="4050661" cy="400110"/>
          </a:xfrm>
          <a:prstGeom prst="rect">
            <a:avLst/>
          </a:prstGeom>
          <a:noFill/>
        </p:spPr>
        <p:txBody>
          <a:bodyPr wrap="none" rtlCol="0">
            <a:spAutoFit/>
          </a:bodyPr>
          <a:lstStyle/>
          <a:p>
            <a:r>
              <a:rPr lang="en-US" sz="2000" b="1" dirty="0" smtClean="0">
                <a:solidFill>
                  <a:schemeClr val="accent4">
                    <a:lumMod val="60000"/>
                    <a:lumOff val="40000"/>
                  </a:schemeClr>
                </a:solidFill>
              </a:rPr>
              <a:t>Creating  Commissioned Community</a:t>
            </a:r>
            <a:endParaRPr lang="en-US" sz="2000" b="1" dirty="0">
              <a:solidFill>
                <a:schemeClr val="accent4">
                  <a:lumMod val="60000"/>
                  <a:lumOff val="40000"/>
                </a:schemeClr>
              </a:solidFill>
            </a:endParaRPr>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1 LifeWay Desktop\Francis 17\Conference Plans\Leader BKG\Slide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2133600" y="533400"/>
            <a:ext cx="4670574" cy="584775"/>
          </a:xfrm>
          <a:prstGeom prst="rect">
            <a:avLst/>
          </a:prstGeom>
          <a:noFill/>
        </p:spPr>
        <p:txBody>
          <a:bodyPr wrap="none" rtlCol="0">
            <a:spAutoFit/>
          </a:bodyPr>
          <a:lstStyle/>
          <a:p>
            <a:r>
              <a:rPr lang="en-US" sz="3200" b="1" dirty="0" smtClean="0">
                <a:solidFill>
                  <a:schemeClr val="bg1"/>
                </a:solidFill>
              </a:rPr>
              <a:t>LifeWay.com/</a:t>
            </a:r>
            <a:r>
              <a:rPr lang="en-US" sz="3200" b="1" dirty="0" err="1" smtClean="0">
                <a:solidFill>
                  <a:schemeClr val="bg1"/>
                </a:solidFill>
              </a:rPr>
              <a:t>DavidFrancis</a:t>
            </a:r>
            <a:endParaRPr lang="en-US" sz="3200" b="1" dirty="0">
              <a:solidFill>
                <a:schemeClr val="bg1"/>
              </a:solidFill>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E:\1 LifeWay Desktop\Francis 17\Conference Plans\Leader BKG\Slide1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2"/>
          <p:cNvSpPr/>
          <p:nvPr/>
        </p:nvSpPr>
        <p:spPr>
          <a:xfrm>
            <a:off x="609600" y="1295400"/>
            <a:ext cx="5029200" cy="3477875"/>
          </a:xfrm>
          <a:prstGeom prst="rect">
            <a:avLst/>
          </a:prstGeom>
        </p:spPr>
        <p:txBody>
          <a:bodyPr wrap="square">
            <a:spAutoFit/>
          </a:bodyPr>
          <a:lstStyle/>
          <a:p>
            <a:pPr algn="ctr"/>
            <a:r>
              <a:rPr lang="en-US" sz="4400" b="1" dirty="0" smtClean="0">
                <a:solidFill>
                  <a:schemeClr val="bg1"/>
                </a:solidFill>
                <a:effectLst>
                  <a:outerShdw blurRad="38100" dist="38100" dir="2700000" algn="tl">
                    <a:srgbClr val="000000">
                      <a:alpha val="43137"/>
                    </a:srgbClr>
                  </a:outerShdw>
                </a:effectLst>
              </a:rPr>
              <a:t>How would you paraphrase Matthew </a:t>
            </a:r>
            <a:r>
              <a:rPr lang="en-US" sz="4400" b="1" dirty="0">
                <a:solidFill>
                  <a:schemeClr val="bg1"/>
                </a:solidFill>
                <a:effectLst>
                  <a:outerShdw blurRad="38100" dist="38100" dir="2700000" algn="tl">
                    <a:srgbClr val="000000">
                      <a:alpha val="43137"/>
                    </a:srgbClr>
                  </a:outerShdw>
                </a:effectLst>
              </a:rPr>
              <a:t>28:18-20 </a:t>
            </a:r>
            <a:r>
              <a:rPr lang="en-US" sz="4400" b="1" dirty="0" smtClean="0">
                <a:solidFill>
                  <a:schemeClr val="bg1"/>
                </a:solidFill>
                <a:effectLst>
                  <a:outerShdw blurRad="38100" dist="38100" dir="2700000" algn="tl">
                    <a:srgbClr val="000000">
                      <a:alpha val="43137"/>
                    </a:srgbClr>
                  </a:outerShdw>
                </a:effectLst>
              </a:rPr>
              <a:t>as </a:t>
            </a:r>
            <a:r>
              <a:rPr lang="en-US" sz="4400" b="1" dirty="0">
                <a:solidFill>
                  <a:schemeClr val="bg1"/>
                </a:solidFill>
                <a:effectLst>
                  <a:outerShdw blurRad="38100" dist="38100" dir="2700000" algn="tl">
                    <a:srgbClr val="000000">
                      <a:alpha val="43137"/>
                    </a:srgbClr>
                  </a:outerShdw>
                </a:effectLst>
              </a:rPr>
              <a:t>if </a:t>
            </a:r>
            <a:r>
              <a:rPr lang="en-US" sz="4400" b="1" dirty="0" smtClean="0">
                <a:solidFill>
                  <a:schemeClr val="bg1"/>
                </a:solidFill>
                <a:effectLst>
                  <a:outerShdw blurRad="38100" dist="38100" dir="2700000" algn="tl">
                    <a:srgbClr val="000000">
                      <a:alpha val="43137"/>
                    </a:srgbClr>
                  </a:outerShdw>
                </a:effectLst>
              </a:rPr>
              <a:t>you </a:t>
            </a:r>
            <a:r>
              <a:rPr lang="en-US" sz="4400" b="1" dirty="0">
                <a:solidFill>
                  <a:schemeClr val="bg1"/>
                </a:solidFill>
                <a:effectLst>
                  <a:outerShdw blurRad="38100" dist="38100" dir="2700000" algn="tl">
                    <a:srgbClr val="000000">
                      <a:alpha val="43137"/>
                    </a:srgbClr>
                  </a:outerShdw>
                </a:effectLst>
              </a:rPr>
              <a:t>were telling it to a 5-year </a:t>
            </a:r>
            <a:r>
              <a:rPr lang="en-US" sz="4400" b="1" dirty="0" smtClean="0">
                <a:solidFill>
                  <a:schemeClr val="bg1"/>
                </a:solidFill>
                <a:effectLst>
                  <a:outerShdw blurRad="38100" dist="38100" dir="2700000" algn="tl">
                    <a:srgbClr val="000000">
                      <a:alpha val="43137"/>
                    </a:srgbClr>
                  </a:outerShdw>
                </a:effectLst>
              </a:rPr>
              <a:t>old? </a:t>
            </a:r>
            <a:endParaRPr lang="en-US" sz="4400" b="1" dirty="0">
              <a:solidFill>
                <a:schemeClr val="bg1"/>
              </a:solidFill>
              <a:effectLst>
                <a:outerShdw blurRad="38100" dist="38100" dir="2700000" algn="tl">
                  <a:srgbClr val="000000">
                    <a:alpha val="43137"/>
                  </a:srgbClr>
                </a:outerShdw>
              </a:effectLst>
            </a:endParaRPr>
          </a:p>
        </p:txBody>
      </p:sp>
      <p:sp>
        <p:nvSpPr>
          <p:cNvPr id="4" name="TextBox 3"/>
          <p:cNvSpPr txBox="1"/>
          <p:nvPr/>
        </p:nvSpPr>
        <p:spPr>
          <a:xfrm rot="5400000">
            <a:off x="4956525" y="4251614"/>
            <a:ext cx="4050661" cy="400110"/>
          </a:xfrm>
          <a:prstGeom prst="rect">
            <a:avLst/>
          </a:prstGeom>
          <a:noFill/>
        </p:spPr>
        <p:txBody>
          <a:bodyPr wrap="none" rtlCol="0">
            <a:spAutoFit/>
          </a:bodyPr>
          <a:lstStyle/>
          <a:p>
            <a:r>
              <a:rPr lang="en-US" sz="2000" b="1" dirty="0" smtClean="0">
                <a:solidFill>
                  <a:schemeClr val="accent4">
                    <a:lumMod val="60000"/>
                    <a:lumOff val="40000"/>
                  </a:schemeClr>
                </a:solidFill>
              </a:rPr>
              <a:t>Creating  Commissioned Community</a:t>
            </a:r>
            <a:endParaRPr lang="en-US" sz="2000" b="1" dirty="0">
              <a:solidFill>
                <a:schemeClr val="accent4">
                  <a:lumMod val="60000"/>
                  <a:lumOff val="40000"/>
                </a:schemeClr>
              </a:solidFill>
            </a:endParaRPr>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122" name="Picture 2" descr="E:\1 LifeWay Desktop\Francis 17\3Roles-Leader_full_Page_01.jpg"/>
          <p:cNvPicPr>
            <a:picLocks noChangeAspect="1" noChangeArrowheads="1"/>
          </p:cNvPicPr>
          <p:nvPr/>
        </p:nvPicPr>
        <p:blipFill>
          <a:blip r:embed="rId2" cstate="print"/>
          <a:srcRect/>
          <a:stretch>
            <a:fillRect/>
          </a:stretch>
        </p:blipFill>
        <p:spPr bwMode="auto">
          <a:xfrm>
            <a:off x="2286000" y="0"/>
            <a:ext cx="4437529" cy="6858000"/>
          </a:xfrm>
          <a:prstGeom prst="rect">
            <a:avLst/>
          </a:prstGeom>
          <a:noFill/>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E:\1 LifeWay Desktop\Francis 17\Conference Plans\Leader BKG\Slide1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Rectangle 3"/>
          <p:cNvSpPr/>
          <p:nvPr/>
        </p:nvSpPr>
        <p:spPr>
          <a:xfrm>
            <a:off x="457200" y="228600"/>
            <a:ext cx="5791200" cy="5909310"/>
          </a:xfrm>
          <a:prstGeom prst="rect">
            <a:avLst/>
          </a:prstGeom>
        </p:spPr>
        <p:txBody>
          <a:bodyPr wrap="square">
            <a:spAutoFit/>
          </a:bodyPr>
          <a:lstStyle/>
          <a:p>
            <a:r>
              <a:rPr lang="en-US" sz="5400" b="1" dirty="0">
                <a:solidFill>
                  <a:schemeClr val="bg1"/>
                </a:solidFill>
                <a:effectLst>
                  <a:outerShdw blurRad="38100" dist="38100" dir="2700000" algn="tl">
                    <a:srgbClr val="000000">
                      <a:alpha val="43137"/>
                    </a:srgbClr>
                  </a:outerShdw>
                </a:effectLst>
                <a:ea typeface="Calibri"/>
                <a:cs typeface="Times New Roman"/>
              </a:rPr>
              <a:t>our </a:t>
            </a:r>
            <a:r>
              <a:rPr lang="en-US" sz="5400" b="1" dirty="0" smtClean="0">
                <a:solidFill>
                  <a:schemeClr val="bg1"/>
                </a:solidFill>
                <a:effectLst>
                  <a:outerShdw blurRad="38100" dist="38100" dir="2700000" algn="tl">
                    <a:srgbClr val="000000">
                      <a:alpha val="43137"/>
                    </a:srgbClr>
                  </a:outerShdw>
                </a:effectLst>
                <a:ea typeface="Calibri"/>
                <a:cs typeface="Times New Roman"/>
              </a:rPr>
              <a:t>church</a:t>
            </a:r>
          </a:p>
          <a:p>
            <a:endParaRPr lang="en-US" sz="5400" b="1" dirty="0" smtClean="0">
              <a:solidFill>
                <a:schemeClr val="bg1"/>
              </a:solidFill>
              <a:effectLst>
                <a:outerShdw blurRad="38100" dist="38100" dir="2700000" algn="tl">
                  <a:srgbClr val="000000">
                    <a:alpha val="43137"/>
                  </a:srgbClr>
                </a:outerShdw>
              </a:effectLst>
              <a:ea typeface="Calibri"/>
              <a:cs typeface="Times New Roman"/>
            </a:endParaRPr>
          </a:p>
          <a:p>
            <a:r>
              <a:rPr lang="en-US" sz="5400" b="1" dirty="0" smtClean="0">
                <a:solidFill>
                  <a:schemeClr val="bg1"/>
                </a:solidFill>
                <a:effectLst>
                  <a:outerShdw blurRad="38100" dist="38100" dir="2700000" algn="tl">
                    <a:srgbClr val="000000">
                      <a:alpha val="43137"/>
                    </a:srgbClr>
                  </a:outerShdw>
                </a:effectLst>
                <a:ea typeface="Calibri"/>
                <a:cs typeface="Times New Roman"/>
              </a:rPr>
              <a:t>our </a:t>
            </a:r>
            <a:r>
              <a:rPr lang="en-US" sz="5400" b="1" dirty="0">
                <a:solidFill>
                  <a:schemeClr val="bg1"/>
                </a:solidFill>
                <a:effectLst>
                  <a:outerShdw blurRad="38100" dist="38100" dir="2700000" algn="tl">
                    <a:srgbClr val="000000">
                      <a:alpha val="43137"/>
                    </a:srgbClr>
                  </a:outerShdw>
                </a:effectLst>
                <a:ea typeface="Calibri"/>
                <a:cs typeface="Times New Roman"/>
              </a:rPr>
              <a:t>Sunday </a:t>
            </a:r>
            <a:r>
              <a:rPr lang="en-US" sz="5400" b="1" dirty="0" smtClean="0">
                <a:solidFill>
                  <a:schemeClr val="bg1"/>
                </a:solidFill>
                <a:effectLst>
                  <a:outerShdw blurRad="38100" dist="38100" dir="2700000" algn="tl">
                    <a:srgbClr val="000000">
                      <a:alpha val="43137"/>
                    </a:srgbClr>
                  </a:outerShdw>
                </a:effectLst>
                <a:ea typeface="Calibri"/>
                <a:cs typeface="Times New Roman"/>
              </a:rPr>
              <a:t>School</a:t>
            </a:r>
          </a:p>
          <a:p>
            <a:endParaRPr lang="en-US" sz="5400" b="1" dirty="0">
              <a:solidFill>
                <a:schemeClr val="bg1"/>
              </a:solidFill>
              <a:effectLst>
                <a:outerShdw blurRad="38100" dist="38100" dir="2700000" algn="tl">
                  <a:srgbClr val="000000">
                    <a:alpha val="43137"/>
                  </a:srgbClr>
                </a:outerShdw>
              </a:effectLst>
              <a:ea typeface="Calibri"/>
              <a:cs typeface="Times New Roman"/>
            </a:endParaRPr>
          </a:p>
          <a:p>
            <a:r>
              <a:rPr lang="en-US" sz="5400" b="1" dirty="0" smtClean="0">
                <a:solidFill>
                  <a:schemeClr val="bg1"/>
                </a:solidFill>
                <a:effectLst>
                  <a:outerShdw blurRad="38100" dist="38100" dir="2700000" algn="tl">
                    <a:srgbClr val="000000">
                      <a:alpha val="43137"/>
                    </a:srgbClr>
                  </a:outerShdw>
                </a:effectLst>
                <a:ea typeface="Calibri"/>
                <a:cs typeface="Times New Roman"/>
              </a:rPr>
              <a:t>ourselves</a:t>
            </a:r>
          </a:p>
          <a:p>
            <a:endParaRPr lang="en-US" sz="5400" b="1" dirty="0" smtClean="0">
              <a:solidFill>
                <a:schemeClr val="bg1"/>
              </a:solidFill>
              <a:effectLst>
                <a:outerShdw blurRad="38100" dist="38100" dir="2700000" algn="tl">
                  <a:srgbClr val="000000">
                    <a:alpha val="43137"/>
                  </a:srgbClr>
                </a:outerShdw>
              </a:effectLst>
              <a:ea typeface="Calibri"/>
              <a:cs typeface="Times New Roman"/>
            </a:endParaRPr>
          </a:p>
          <a:p>
            <a:r>
              <a:rPr lang="en-US" sz="5400" b="1" dirty="0" smtClean="0">
                <a:solidFill>
                  <a:schemeClr val="bg1"/>
                </a:solidFill>
                <a:effectLst>
                  <a:outerShdw blurRad="38100" dist="38100" dir="2700000" algn="tl">
                    <a:srgbClr val="000000">
                      <a:alpha val="43137"/>
                    </a:srgbClr>
                  </a:outerShdw>
                </a:effectLst>
                <a:ea typeface="Calibri"/>
                <a:cs typeface="Times New Roman"/>
              </a:rPr>
              <a:t>Jesus </a:t>
            </a:r>
            <a:endParaRPr lang="en-US" sz="8000" b="1" dirty="0">
              <a:solidFill>
                <a:schemeClr val="bg1"/>
              </a:solidFill>
              <a:effectLst>
                <a:outerShdw blurRad="38100" dist="38100" dir="2700000" algn="tl">
                  <a:srgbClr val="000000">
                    <a:alpha val="43137"/>
                  </a:srgbClr>
                </a:outerShdw>
              </a:effectLst>
            </a:endParaRPr>
          </a:p>
        </p:txBody>
      </p:sp>
      <p:sp>
        <p:nvSpPr>
          <p:cNvPr id="5" name="TextBox 4"/>
          <p:cNvSpPr txBox="1"/>
          <p:nvPr/>
        </p:nvSpPr>
        <p:spPr>
          <a:xfrm rot="5400000">
            <a:off x="4956525" y="4251614"/>
            <a:ext cx="4050661" cy="400110"/>
          </a:xfrm>
          <a:prstGeom prst="rect">
            <a:avLst/>
          </a:prstGeom>
          <a:noFill/>
        </p:spPr>
        <p:txBody>
          <a:bodyPr wrap="none" rtlCol="0">
            <a:spAutoFit/>
          </a:bodyPr>
          <a:lstStyle/>
          <a:p>
            <a:r>
              <a:rPr lang="en-US" sz="2000" b="1" dirty="0" smtClean="0">
                <a:solidFill>
                  <a:schemeClr val="accent4">
                    <a:lumMod val="60000"/>
                    <a:lumOff val="40000"/>
                  </a:schemeClr>
                </a:solidFill>
              </a:rPr>
              <a:t>Creating  Commissioned Community</a:t>
            </a:r>
            <a:endParaRPr lang="en-US" sz="2000" b="1" dirty="0">
              <a:solidFill>
                <a:schemeClr val="accent4">
                  <a:lumMod val="60000"/>
                  <a:lumOff val="40000"/>
                </a:schemeClr>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0" fill="hold"/>
                                        <p:tgtEl>
                                          <p:spTgt spid="4"/>
                                        </p:tgtEl>
                                        <p:attrNameLst>
                                          <p:attrName>ppt_w</p:attrName>
                                        </p:attrNameLst>
                                      </p:cBhvr>
                                      <p:tavLst>
                                        <p:tav tm="0">
                                          <p:val>
                                            <p:strVal val="#ppt_w*0.70"/>
                                          </p:val>
                                        </p:tav>
                                        <p:tav tm="100000">
                                          <p:val>
                                            <p:strVal val="#ppt_w"/>
                                          </p:val>
                                        </p:tav>
                                      </p:tavLst>
                                    </p:anim>
                                    <p:anim calcmode="lin" valueType="num">
                                      <p:cBhvr>
                                        <p:cTn id="8" dur="3000" fill="hold"/>
                                        <p:tgtEl>
                                          <p:spTgt spid="4"/>
                                        </p:tgtEl>
                                        <p:attrNameLst>
                                          <p:attrName>ppt_h</p:attrName>
                                        </p:attrNameLst>
                                      </p:cBhvr>
                                      <p:tavLst>
                                        <p:tav tm="0">
                                          <p:val>
                                            <p:strVal val="#ppt_h"/>
                                          </p:val>
                                        </p:tav>
                                        <p:tav tm="100000">
                                          <p:val>
                                            <p:strVal val="#ppt_h"/>
                                          </p:val>
                                        </p:tav>
                                      </p:tavLst>
                                    </p:anim>
                                    <p:animEffect transition="in" filter="fade">
                                      <p:cBhvr>
                                        <p:cTn id="9"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E:\1 LifeWay Desktop\Francis 17\Conference Plans\Leader BKG\Slide1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Rectangle 1"/>
          <p:cNvSpPr/>
          <p:nvPr/>
        </p:nvSpPr>
        <p:spPr>
          <a:xfrm>
            <a:off x="457200" y="228600"/>
            <a:ext cx="5791200" cy="5909310"/>
          </a:xfrm>
          <a:prstGeom prst="rect">
            <a:avLst/>
          </a:prstGeom>
        </p:spPr>
        <p:txBody>
          <a:bodyPr wrap="square">
            <a:spAutoFit/>
          </a:bodyPr>
          <a:lstStyle/>
          <a:p>
            <a:r>
              <a:rPr lang="en-US" sz="5400" b="1" dirty="0">
                <a:solidFill>
                  <a:schemeClr val="bg1"/>
                </a:solidFill>
                <a:effectLst>
                  <a:outerShdw blurRad="38100" dist="38100" dir="2700000" algn="tl">
                    <a:srgbClr val="000000">
                      <a:alpha val="43137"/>
                    </a:srgbClr>
                  </a:outerShdw>
                </a:effectLst>
                <a:ea typeface="Calibri"/>
                <a:cs typeface="Times New Roman"/>
              </a:rPr>
              <a:t>our </a:t>
            </a:r>
            <a:r>
              <a:rPr lang="en-US" sz="5400" b="1" dirty="0" smtClean="0">
                <a:solidFill>
                  <a:schemeClr val="bg1"/>
                </a:solidFill>
                <a:effectLst>
                  <a:outerShdw blurRad="38100" dist="38100" dir="2700000" algn="tl">
                    <a:srgbClr val="000000">
                      <a:alpha val="43137"/>
                    </a:srgbClr>
                  </a:outerShdw>
                </a:effectLst>
                <a:ea typeface="Calibri"/>
                <a:cs typeface="Times New Roman"/>
              </a:rPr>
              <a:t>church</a:t>
            </a:r>
          </a:p>
          <a:p>
            <a:endParaRPr lang="en-US" sz="5400" b="1" dirty="0" smtClean="0">
              <a:solidFill>
                <a:schemeClr val="bg1"/>
              </a:solidFill>
              <a:effectLst>
                <a:outerShdw blurRad="38100" dist="38100" dir="2700000" algn="tl">
                  <a:srgbClr val="000000">
                    <a:alpha val="43137"/>
                  </a:srgbClr>
                </a:outerShdw>
              </a:effectLst>
              <a:ea typeface="Calibri"/>
              <a:cs typeface="Times New Roman"/>
            </a:endParaRPr>
          </a:p>
          <a:p>
            <a:r>
              <a:rPr lang="en-US" sz="5400" b="1" dirty="0" smtClean="0">
                <a:solidFill>
                  <a:schemeClr val="bg1"/>
                </a:solidFill>
                <a:effectLst>
                  <a:outerShdw blurRad="38100" dist="38100" dir="2700000" algn="tl">
                    <a:srgbClr val="000000">
                      <a:alpha val="43137"/>
                    </a:srgbClr>
                  </a:outerShdw>
                </a:effectLst>
                <a:ea typeface="Calibri"/>
                <a:cs typeface="Times New Roman"/>
              </a:rPr>
              <a:t>our </a:t>
            </a:r>
            <a:r>
              <a:rPr lang="en-US" sz="5400" b="1" dirty="0">
                <a:solidFill>
                  <a:schemeClr val="bg1"/>
                </a:solidFill>
                <a:effectLst>
                  <a:outerShdw blurRad="38100" dist="38100" dir="2700000" algn="tl">
                    <a:srgbClr val="000000">
                      <a:alpha val="43137"/>
                    </a:srgbClr>
                  </a:outerShdw>
                </a:effectLst>
                <a:ea typeface="Calibri"/>
                <a:cs typeface="Times New Roman"/>
              </a:rPr>
              <a:t>Sunday </a:t>
            </a:r>
            <a:r>
              <a:rPr lang="en-US" sz="5400" b="1" dirty="0" smtClean="0">
                <a:solidFill>
                  <a:schemeClr val="bg1"/>
                </a:solidFill>
                <a:effectLst>
                  <a:outerShdw blurRad="38100" dist="38100" dir="2700000" algn="tl">
                    <a:srgbClr val="000000">
                      <a:alpha val="43137"/>
                    </a:srgbClr>
                  </a:outerShdw>
                </a:effectLst>
                <a:ea typeface="Calibri"/>
                <a:cs typeface="Times New Roman"/>
              </a:rPr>
              <a:t>School</a:t>
            </a:r>
          </a:p>
          <a:p>
            <a:endParaRPr lang="en-US" sz="5400" b="1" dirty="0">
              <a:solidFill>
                <a:schemeClr val="bg1"/>
              </a:solidFill>
              <a:effectLst>
                <a:outerShdw blurRad="38100" dist="38100" dir="2700000" algn="tl">
                  <a:srgbClr val="000000">
                    <a:alpha val="43137"/>
                  </a:srgbClr>
                </a:outerShdw>
              </a:effectLst>
              <a:ea typeface="Calibri"/>
              <a:cs typeface="Times New Roman"/>
            </a:endParaRPr>
          </a:p>
          <a:p>
            <a:r>
              <a:rPr lang="en-US" sz="5400" b="1" dirty="0" smtClean="0">
                <a:solidFill>
                  <a:schemeClr val="bg1"/>
                </a:solidFill>
                <a:effectLst>
                  <a:outerShdw blurRad="38100" dist="38100" dir="2700000" algn="tl">
                    <a:srgbClr val="000000">
                      <a:alpha val="43137"/>
                    </a:srgbClr>
                  </a:outerShdw>
                </a:effectLst>
                <a:ea typeface="Calibri"/>
                <a:cs typeface="Times New Roman"/>
              </a:rPr>
              <a:t>ourselves</a:t>
            </a:r>
          </a:p>
          <a:p>
            <a:endParaRPr lang="en-US" sz="5400" b="1" dirty="0" smtClean="0">
              <a:solidFill>
                <a:schemeClr val="bg1"/>
              </a:solidFill>
              <a:effectLst>
                <a:outerShdw blurRad="38100" dist="38100" dir="2700000" algn="tl">
                  <a:srgbClr val="000000">
                    <a:alpha val="43137"/>
                  </a:srgbClr>
                </a:outerShdw>
              </a:effectLst>
              <a:ea typeface="Calibri"/>
              <a:cs typeface="Times New Roman"/>
            </a:endParaRPr>
          </a:p>
          <a:p>
            <a:r>
              <a:rPr lang="en-US" sz="5400" b="1" dirty="0" smtClean="0">
                <a:solidFill>
                  <a:schemeClr val="bg1"/>
                </a:solidFill>
                <a:effectLst>
                  <a:outerShdw blurRad="38100" dist="38100" dir="2700000" algn="tl">
                    <a:srgbClr val="000000">
                      <a:alpha val="43137"/>
                    </a:srgbClr>
                  </a:outerShdw>
                </a:effectLst>
                <a:ea typeface="Calibri"/>
                <a:cs typeface="Times New Roman"/>
              </a:rPr>
              <a:t>Jesus </a:t>
            </a:r>
            <a:endParaRPr lang="en-US" sz="8000" b="1" dirty="0">
              <a:solidFill>
                <a:schemeClr val="bg1"/>
              </a:solidFill>
              <a:effectLst>
                <a:outerShdw blurRad="38100" dist="38100" dir="2700000" algn="tl">
                  <a:srgbClr val="000000">
                    <a:alpha val="43137"/>
                  </a:srgbClr>
                </a:outerShdw>
              </a:effectLst>
            </a:endParaRPr>
          </a:p>
        </p:txBody>
      </p:sp>
      <p:sp>
        <p:nvSpPr>
          <p:cNvPr id="4" name="Rectangle 3"/>
          <p:cNvSpPr/>
          <p:nvPr/>
        </p:nvSpPr>
        <p:spPr>
          <a:xfrm>
            <a:off x="1676400" y="6015335"/>
            <a:ext cx="2895600" cy="461665"/>
          </a:xfrm>
          <a:prstGeom prst="rect">
            <a:avLst/>
          </a:prstGeom>
        </p:spPr>
        <p:txBody>
          <a:bodyPr wrap="square">
            <a:spAutoFit/>
          </a:bodyPr>
          <a:lstStyle/>
          <a:p>
            <a:r>
              <a:rPr lang="en-US" sz="2400" b="1" dirty="0" smtClean="0">
                <a:solidFill>
                  <a:schemeClr val="bg1"/>
                </a:solidFill>
                <a:effectLst>
                  <a:outerShdw blurRad="38100" dist="38100" dir="2700000" algn="tl">
                    <a:srgbClr val="000000">
                      <a:alpha val="43137"/>
                    </a:srgbClr>
                  </a:outerShdw>
                </a:effectLst>
                <a:ea typeface="Calibri"/>
                <a:cs typeface="Times New Roman"/>
              </a:rPr>
              <a:t>principles </a:t>
            </a:r>
            <a:r>
              <a:rPr lang="en-US" sz="2400" b="1" dirty="0">
                <a:solidFill>
                  <a:schemeClr val="bg1"/>
                </a:solidFill>
                <a:effectLst>
                  <a:outerShdw blurRad="38100" dist="38100" dir="2700000" algn="tl">
                    <a:srgbClr val="000000">
                      <a:alpha val="43137"/>
                    </a:srgbClr>
                  </a:outerShdw>
                </a:effectLst>
                <a:ea typeface="Calibri"/>
                <a:cs typeface="Times New Roman"/>
              </a:rPr>
              <a:t>13, 14, 20</a:t>
            </a:r>
            <a:endParaRPr lang="en-US" sz="2400" b="1" dirty="0">
              <a:solidFill>
                <a:schemeClr val="bg1"/>
              </a:solidFill>
              <a:effectLst>
                <a:outerShdw blurRad="38100" dist="38100" dir="2700000" algn="tl">
                  <a:srgbClr val="000000">
                    <a:alpha val="43137"/>
                  </a:srgbClr>
                </a:outerShdw>
              </a:effectLst>
            </a:endParaRPr>
          </a:p>
        </p:txBody>
      </p:sp>
      <p:sp>
        <p:nvSpPr>
          <p:cNvPr id="5" name="Rectangle 4"/>
          <p:cNvSpPr/>
          <p:nvPr/>
        </p:nvSpPr>
        <p:spPr>
          <a:xfrm>
            <a:off x="1752600" y="1138535"/>
            <a:ext cx="1929354" cy="461665"/>
          </a:xfrm>
          <a:prstGeom prst="rect">
            <a:avLst/>
          </a:prstGeom>
        </p:spPr>
        <p:txBody>
          <a:bodyPr wrap="square">
            <a:spAutoFit/>
          </a:bodyPr>
          <a:lstStyle/>
          <a:p>
            <a:r>
              <a:rPr lang="en-US" sz="2400" b="1" dirty="0" smtClean="0">
                <a:solidFill>
                  <a:schemeClr val="bg1"/>
                </a:solidFill>
                <a:effectLst>
                  <a:outerShdw blurRad="38100" dist="38100" dir="2700000" algn="tl">
                    <a:srgbClr val="000000">
                      <a:alpha val="43137"/>
                    </a:srgbClr>
                  </a:outerShdw>
                </a:effectLst>
                <a:ea typeface="Calibri"/>
                <a:cs typeface="Times New Roman"/>
              </a:rPr>
              <a:t>principle 2</a:t>
            </a:r>
            <a:endParaRPr lang="en-US" sz="2400" b="1" dirty="0">
              <a:effectLst>
                <a:outerShdw blurRad="38100" dist="38100" dir="2700000" algn="tl">
                  <a:srgbClr val="000000">
                    <a:alpha val="43137"/>
                  </a:srgbClr>
                </a:outerShdw>
              </a:effectLst>
            </a:endParaRPr>
          </a:p>
        </p:txBody>
      </p:sp>
      <p:sp>
        <p:nvSpPr>
          <p:cNvPr id="6" name="Rectangle 5"/>
          <p:cNvSpPr/>
          <p:nvPr/>
        </p:nvSpPr>
        <p:spPr>
          <a:xfrm>
            <a:off x="1600200" y="2814935"/>
            <a:ext cx="5565926" cy="461665"/>
          </a:xfrm>
          <a:prstGeom prst="rect">
            <a:avLst/>
          </a:prstGeom>
        </p:spPr>
        <p:txBody>
          <a:bodyPr wrap="square">
            <a:spAutoFit/>
          </a:bodyPr>
          <a:lstStyle/>
          <a:p>
            <a:r>
              <a:rPr lang="en-US" sz="2400" b="1" dirty="0" smtClean="0">
                <a:solidFill>
                  <a:schemeClr val="bg1"/>
                </a:solidFill>
                <a:effectLst>
                  <a:outerShdw blurRad="38100" dist="38100" dir="2700000" algn="tl">
                    <a:srgbClr val="000000">
                      <a:alpha val="43137"/>
                    </a:srgbClr>
                  </a:outerShdw>
                </a:effectLst>
                <a:ea typeface="Calibri"/>
                <a:cs typeface="Times New Roman"/>
              </a:rPr>
              <a:t>principles 1, 3, 4, 5, 6, 8, 9, 11, 12</a:t>
            </a:r>
            <a:endParaRPr lang="en-US" sz="2400" b="1" dirty="0">
              <a:effectLst>
                <a:outerShdw blurRad="38100" dist="38100" dir="2700000" algn="tl">
                  <a:srgbClr val="000000">
                    <a:alpha val="43137"/>
                  </a:srgbClr>
                </a:outerShdw>
              </a:effectLst>
            </a:endParaRPr>
          </a:p>
        </p:txBody>
      </p:sp>
      <p:sp>
        <p:nvSpPr>
          <p:cNvPr id="7" name="Rectangle 6"/>
          <p:cNvSpPr/>
          <p:nvPr/>
        </p:nvSpPr>
        <p:spPr>
          <a:xfrm>
            <a:off x="1600200" y="4495800"/>
            <a:ext cx="5582170" cy="461665"/>
          </a:xfrm>
          <a:prstGeom prst="rect">
            <a:avLst/>
          </a:prstGeom>
        </p:spPr>
        <p:txBody>
          <a:bodyPr wrap="square">
            <a:spAutoFit/>
          </a:bodyPr>
          <a:lstStyle/>
          <a:p>
            <a:r>
              <a:rPr lang="en-US" sz="2400" b="1" dirty="0" smtClean="0">
                <a:solidFill>
                  <a:schemeClr val="bg1"/>
                </a:solidFill>
                <a:effectLst>
                  <a:outerShdw blurRad="38100" dist="38100" dir="2700000" algn="tl">
                    <a:srgbClr val="000000">
                      <a:alpha val="43137"/>
                    </a:srgbClr>
                  </a:outerShdw>
                </a:effectLst>
                <a:ea typeface="Calibri"/>
                <a:cs typeface="Times New Roman"/>
              </a:rPr>
              <a:t>principles 7, 10, 15, 16, 17, 18, 19</a:t>
            </a:r>
            <a:endParaRPr lang="en-US" sz="2400" b="1" dirty="0">
              <a:effectLst>
                <a:outerShdw blurRad="38100" dist="38100" dir="2700000" algn="tl">
                  <a:srgbClr val="000000">
                    <a:alpha val="43137"/>
                  </a:srgbClr>
                </a:outerShdw>
              </a:effectLst>
            </a:endParaRPr>
          </a:p>
        </p:txBody>
      </p:sp>
      <p:sp>
        <p:nvSpPr>
          <p:cNvPr id="8" name="TextBox 7"/>
          <p:cNvSpPr txBox="1"/>
          <p:nvPr/>
        </p:nvSpPr>
        <p:spPr>
          <a:xfrm rot="5400000">
            <a:off x="4956525" y="4251614"/>
            <a:ext cx="4050661" cy="400110"/>
          </a:xfrm>
          <a:prstGeom prst="rect">
            <a:avLst/>
          </a:prstGeom>
          <a:noFill/>
        </p:spPr>
        <p:txBody>
          <a:bodyPr wrap="none" rtlCol="0">
            <a:spAutoFit/>
          </a:bodyPr>
          <a:lstStyle/>
          <a:p>
            <a:r>
              <a:rPr lang="en-US" sz="2000" b="1" dirty="0" smtClean="0">
                <a:solidFill>
                  <a:schemeClr val="accent4">
                    <a:lumMod val="60000"/>
                    <a:lumOff val="40000"/>
                  </a:schemeClr>
                </a:solidFill>
              </a:rPr>
              <a:t>Creating  Commissioned Community</a:t>
            </a:r>
            <a:endParaRPr lang="en-US" sz="2000" b="1" dirty="0">
              <a:solidFill>
                <a:schemeClr val="accent4">
                  <a:lumMod val="60000"/>
                  <a:lumOff val="40000"/>
                </a:schemeClr>
              </a:solidFill>
            </a:endParaRP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1 LifeWay Desktop\Francis 17\Conference Plans\Leader BKG\Slide10.JPG"/>
          <p:cNvPicPr>
            <a:picLocks noChangeAspect="1" noChangeArrowheads="1"/>
          </p:cNvPicPr>
          <p:nvPr/>
        </p:nvPicPr>
        <p:blipFill>
          <a:blip r:embed="rId2" cstate="print"/>
          <a:srcRect/>
          <a:stretch>
            <a:fillRect/>
          </a:stretch>
        </p:blipFill>
        <p:spPr bwMode="auto">
          <a:xfrm>
            <a:off x="0" y="0"/>
            <a:ext cx="9144002" cy="6858000"/>
          </a:xfrm>
          <a:prstGeom prst="rect">
            <a:avLst/>
          </a:prstGeom>
          <a:noFill/>
        </p:spPr>
      </p:pic>
      <p:sp>
        <p:nvSpPr>
          <p:cNvPr id="2" name="Rectangle 1"/>
          <p:cNvSpPr/>
          <p:nvPr/>
        </p:nvSpPr>
        <p:spPr>
          <a:xfrm>
            <a:off x="457200" y="2667000"/>
            <a:ext cx="8077200" cy="3477875"/>
          </a:xfrm>
          <a:prstGeom prst="rect">
            <a:avLst/>
          </a:prstGeom>
        </p:spPr>
        <p:txBody>
          <a:bodyPr wrap="square">
            <a:spAutoFit/>
          </a:bodyPr>
          <a:lstStyle/>
          <a:p>
            <a:r>
              <a:rPr lang="en-US" sz="3600" b="1" dirty="0">
                <a:solidFill>
                  <a:schemeClr val="bg1"/>
                </a:solidFill>
                <a:effectLst>
                  <a:outerShdw blurRad="38100" dist="38100" dir="2700000" algn="tl">
                    <a:srgbClr val="000000">
                      <a:alpha val="43137"/>
                    </a:srgbClr>
                  </a:outerShdw>
                </a:effectLst>
              </a:rPr>
              <a:t>13. Evangelism was important to Jesus</a:t>
            </a:r>
            <a:r>
              <a:rPr lang="en-US" sz="3600" b="1" dirty="0" smtClean="0">
                <a:solidFill>
                  <a:schemeClr val="bg1"/>
                </a:solidFill>
                <a:effectLst>
                  <a:outerShdw blurRad="38100" dist="38100" dir="2700000" algn="tl">
                    <a:srgbClr val="000000">
                      <a:alpha val="43137"/>
                    </a:srgbClr>
                  </a:outerShdw>
                </a:effectLst>
              </a:rPr>
              <a:t>.</a:t>
            </a:r>
          </a:p>
          <a:p>
            <a:endParaRPr lang="en-US" b="1" dirty="0">
              <a:solidFill>
                <a:schemeClr val="bg1"/>
              </a:solidFill>
              <a:effectLst>
                <a:outerShdw blurRad="38100" dist="38100" dir="2700000" algn="tl">
                  <a:srgbClr val="000000">
                    <a:alpha val="43137"/>
                  </a:srgbClr>
                </a:outerShdw>
              </a:effectLst>
            </a:endParaRPr>
          </a:p>
          <a:p>
            <a:r>
              <a:rPr lang="en-US" sz="3600" b="1" dirty="0">
                <a:solidFill>
                  <a:schemeClr val="bg1"/>
                </a:solidFill>
                <a:effectLst>
                  <a:outerShdw blurRad="38100" dist="38100" dir="2700000" algn="tl">
                    <a:srgbClr val="000000">
                      <a:alpha val="43137"/>
                    </a:srgbClr>
                  </a:outerShdw>
                </a:effectLst>
              </a:rPr>
              <a:t>14. Jesus expects His followers to share the gospel with others. </a:t>
            </a:r>
            <a:r>
              <a:rPr lang="en-US" sz="3600" b="1" dirty="0" smtClean="0">
                <a:solidFill>
                  <a:schemeClr val="bg1"/>
                </a:solidFill>
                <a:effectLst>
                  <a:outerShdw blurRad="38100" dist="38100" dir="2700000" algn="tl">
                    <a:srgbClr val="000000">
                      <a:alpha val="43137"/>
                    </a:srgbClr>
                  </a:outerShdw>
                </a:effectLst>
              </a:rPr>
              <a:t> </a:t>
            </a:r>
          </a:p>
          <a:p>
            <a:endParaRPr lang="en-US" sz="1600" b="1" dirty="0" smtClean="0">
              <a:solidFill>
                <a:schemeClr val="bg1"/>
              </a:solidFill>
              <a:effectLst>
                <a:outerShdw blurRad="38100" dist="38100" dir="2700000" algn="tl">
                  <a:srgbClr val="000000">
                    <a:alpha val="43137"/>
                  </a:srgbClr>
                </a:outerShdw>
              </a:effectLst>
            </a:endParaRPr>
          </a:p>
          <a:p>
            <a:r>
              <a:rPr lang="en-US" sz="3600" b="1" dirty="0">
                <a:solidFill>
                  <a:schemeClr val="bg1"/>
                </a:solidFill>
                <a:effectLst>
                  <a:outerShdw blurRad="38100" dist="38100" dir="2700000" algn="tl">
                    <a:srgbClr val="000000">
                      <a:alpha val="43137"/>
                    </a:srgbClr>
                  </a:outerShdw>
                </a:effectLst>
              </a:rPr>
              <a:t>20. When we take the gospel to the lost around us, Jesus goes with us</a:t>
            </a:r>
            <a:r>
              <a:rPr lang="en-US" sz="3600" b="1" dirty="0" smtClean="0">
                <a:solidFill>
                  <a:schemeClr val="bg1"/>
                </a:solidFill>
                <a:effectLst>
                  <a:outerShdw blurRad="38100" dist="38100" dir="2700000" algn="tl">
                    <a:srgbClr val="000000">
                      <a:alpha val="43137"/>
                    </a:srgbClr>
                  </a:outerShdw>
                </a:effectLst>
              </a:rPr>
              <a:t>.</a:t>
            </a:r>
            <a:endParaRPr lang="en-US" sz="3600" b="1" dirty="0">
              <a:solidFill>
                <a:schemeClr val="bg1"/>
              </a:solidFill>
              <a:effectLst>
                <a:outerShdw blurRad="38100" dist="38100" dir="2700000" algn="tl">
                  <a:srgbClr val="000000">
                    <a:alpha val="43137"/>
                  </a:srgbClr>
                </a:outerShdw>
              </a:effectLst>
            </a:endParaRPr>
          </a:p>
        </p:txBody>
      </p:sp>
      <p:sp>
        <p:nvSpPr>
          <p:cNvPr id="4" name="Rectangle 3"/>
          <p:cNvSpPr/>
          <p:nvPr/>
        </p:nvSpPr>
        <p:spPr>
          <a:xfrm>
            <a:off x="4419600" y="457200"/>
            <a:ext cx="2188420" cy="1200329"/>
          </a:xfrm>
          <a:prstGeom prst="rect">
            <a:avLst/>
          </a:prstGeom>
        </p:spPr>
        <p:txBody>
          <a:bodyPr wrap="none">
            <a:spAutoFit/>
          </a:bodyPr>
          <a:lstStyle/>
          <a:p>
            <a:r>
              <a:rPr lang="en-US" sz="7200" b="1" dirty="0" smtClean="0">
                <a:solidFill>
                  <a:schemeClr val="bg1"/>
                </a:solidFill>
                <a:effectLst>
                  <a:outerShdw blurRad="38100" dist="38100" dir="2700000" algn="tl">
                    <a:srgbClr val="000000">
                      <a:alpha val="43137"/>
                    </a:srgbClr>
                  </a:outerShdw>
                </a:effectLst>
                <a:ea typeface="Calibri"/>
                <a:cs typeface="Times New Roman"/>
              </a:rPr>
              <a:t>Jesus</a:t>
            </a:r>
            <a:endParaRPr lang="en-US" sz="7200"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ssolv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dissolve">
                                      <p:cBhvr>
                                        <p:cTn id="1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E:\1 LifeWay Desktop\Francis 17\Conference Plans\Leader BKG\Slide10.JPG"/>
          <p:cNvPicPr>
            <a:picLocks noChangeAspect="1" noChangeArrowheads="1"/>
          </p:cNvPicPr>
          <p:nvPr/>
        </p:nvPicPr>
        <p:blipFill>
          <a:blip r:embed="rId2" cstate="print"/>
          <a:srcRect/>
          <a:stretch>
            <a:fillRect/>
          </a:stretch>
        </p:blipFill>
        <p:spPr bwMode="auto">
          <a:xfrm>
            <a:off x="0" y="0"/>
            <a:ext cx="9144002" cy="6858000"/>
          </a:xfrm>
          <a:prstGeom prst="rect">
            <a:avLst/>
          </a:prstGeom>
          <a:noFill/>
        </p:spPr>
      </p:pic>
      <p:sp>
        <p:nvSpPr>
          <p:cNvPr id="3" name="Rectangle 2"/>
          <p:cNvSpPr/>
          <p:nvPr/>
        </p:nvSpPr>
        <p:spPr>
          <a:xfrm>
            <a:off x="2895600" y="685800"/>
            <a:ext cx="6019800" cy="658642"/>
          </a:xfrm>
          <a:prstGeom prst="rect">
            <a:avLst/>
          </a:prstGeom>
        </p:spPr>
        <p:txBody>
          <a:bodyPr wrap="square">
            <a:spAutoFit/>
          </a:bodyPr>
          <a:lstStyle/>
          <a:p>
            <a:pPr marL="342900" lvl="0" indent="-342900" algn="ctr">
              <a:lnSpc>
                <a:spcPct val="115000"/>
              </a:lnSpc>
              <a:spcAft>
                <a:spcPts val="1000"/>
              </a:spcAft>
            </a:pPr>
            <a:r>
              <a:rPr lang="en-US" sz="3200" b="1" dirty="0" smtClean="0">
                <a:solidFill>
                  <a:schemeClr val="bg1"/>
                </a:solidFill>
                <a:effectLst>
                  <a:outerShdw blurRad="38100" dist="38100" dir="2700000" algn="tl">
                    <a:srgbClr val="000000">
                      <a:alpha val="43137"/>
                    </a:srgbClr>
                  </a:outerShdw>
                </a:effectLst>
                <a:ea typeface="Calibri"/>
                <a:cs typeface="Times New Roman"/>
              </a:rPr>
              <a:t>Every </a:t>
            </a:r>
            <a:r>
              <a:rPr lang="en-US" sz="3200" b="1" dirty="0">
                <a:solidFill>
                  <a:schemeClr val="bg1"/>
                </a:solidFill>
                <a:effectLst>
                  <a:outerShdw blurRad="38100" dist="38100" dir="2700000" algn="tl">
                    <a:srgbClr val="000000">
                      <a:alpha val="43137"/>
                    </a:srgbClr>
                  </a:outerShdw>
                </a:effectLst>
                <a:ea typeface="Calibri"/>
                <a:cs typeface="Times New Roman"/>
              </a:rPr>
              <a:t>believer has a story to tell. </a:t>
            </a:r>
          </a:p>
        </p:txBody>
      </p:sp>
      <p:sp>
        <p:nvSpPr>
          <p:cNvPr id="5" name="Rectangle 4"/>
          <p:cNvSpPr/>
          <p:nvPr/>
        </p:nvSpPr>
        <p:spPr>
          <a:xfrm>
            <a:off x="1066800" y="2743200"/>
            <a:ext cx="6705600" cy="3539430"/>
          </a:xfrm>
          <a:prstGeom prst="rect">
            <a:avLst/>
          </a:prstGeom>
        </p:spPr>
        <p:txBody>
          <a:bodyPr wrap="square">
            <a:spAutoFit/>
          </a:bodyPr>
          <a:lstStyle/>
          <a:p>
            <a:pPr algn="ctr"/>
            <a:r>
              <a:rPr lang="en-US" sz="3200" b="1" dirty="0">
                <a:solidFill>
                  <a:schemeClr val="bg1"/>
                </a:solidFill>
                <a:effectLst>
                  <a:outerShdw blurRad="38100" dist="38100" dir="2700000" algn="tl">
                    <a:srgbClr val="000000">
                      <a:alpha val="43137"/>
                    </a:srgbClr>
                  </a:outerShdw>
                </a:effectLst>
              </a:rPr>
              <a:t>Principle 15. God uses ordinary people to </a:t>
            </a:r>
            <a:r>
              <a:rPr lang="en-US" sz="3200" b="1" dirty="0" smtClean="0">
                <a:solidFill>
                  <a:schemeClr val="bg1"/>
                </a:solidFill>
                <a:effectLst>
                  <a:outerShdw blurRad="38100" dist="38100" dir="2700000" algn="tl">
                    <a:srgbClr val="000000">
                      <a:alpha val="43137"/>
                    </a:srgbClr>
                  </a:outerShdw>
                </a:effectLst>
              </a:rPr>
              <a:t>share the </a:t>
            </a:r>
            <a:r>
              <a:rPr lang="en-US" sz="3200" b="1" dirty="0">
                <a:solidFill>
                  <a:schemeClr val="bg1"/>
                </a:solidFill>
                <a:effectLst>
                  <a:outerShdw blurRad="38100" dist="38100" dir="2700000" algn="tl">
                    <a:srgbClr val="000000">
                      <a:alpha val="43137"/>
                    </a:srgbClr>
                  </a:outerShdw>
                </a:effectLst>
              </a:rPr>
              <a:t>gospel</a:t>
            </a:r>
            <a:r>
              <a:rPr lang="en-US" sz="3200" b="1" dirty="0" smtClean="0">
                <a:solidFill>
                  <a:schemeClr val="bg1"/>
                </a:solidFill>
                <a:effectLst>
                  <a:outerShdw blurRad="38100" dist="38100" dir="2700000" algn="tl">
                    <a:srgbClr val="000000">
                      <a:alpha val="43137"/>
                    </a:srgbClr>
                  </a:outerShdw>
                </a:effectLst>
              </a:rPr>
              <a:t>.</a:t>
            </a:r>
          </a:p>
          <a:p>
            <a:pPr algn="ctr"/>
            <a:endParaRPr lang="en-US" sz="3200" b="1" dirty="0" smtClean="0">
              <a:solidFill>
                <a:schemeClr val="bg1"/>
              </a:solidFill>
              <a:effectLst>
                <a:outerShdw blurRad="38100" dist="38100" dir="2700000" algn="tl">
                  <a:srgbClr val="000000">
                    <a:alpha val="43137"/>
                  </a:srgbClr>
                </a:outerShdw>
              </a:effectLst>
            </a:endParaRPr>
          </a:p>
          <a:p>
            <a:pPr algn="ctr"/>
            <a:r>
              <a:rPr lang="en-US" sz="3200" b="1" dirty="0">
                <a:solidFill>
                  <a:schemeClr val="bg1"/>
                </a:solidFill>
                <a:effectLst>
                  <a:outerShdw blurRad="38100" dist="38100" dir="2700000" algn="tl">
                    <a:srgbClr val="000000">
                      <a:alpha val="43137"/>
                    </a:srgbClr>
                  </a:outerShdw>
                </a:effectLst>
              </a:rPr>
              <a:t>Principle 16. People </a:t>
            </a:r>
            <a:r>
              <a:rPr lang="en-US" sz="3200" b="1" dirty="0" smtClean="0">
                <a:solidFill>
                  <a:schemeClr val="bg1"/>
                </a:solidFill>
                <a:effectLst>
                  <a:outerShdw blurRad="38100" dist="38100" dir="2700000" algn="tl">
                    <a:srgbClr val="000000">
                      <a:alpha val="43137"/>
                    </a:srgbClr>
                  </a:outerShdw>
                </a:effectLst>
              </a:rPr>
              <a:t>once hardened </a:t>
            </a:r>
            <a:r>
              <a:rPr lang="en-US" sz="3200" b="1" dirty="0">
                <a:solidFill>
                  <a:schemeClr val="bg1"/>
                </a:solidFill>
                <a:effectLst>
                  <a:outerShdw blurRad="38100" dist="38100" dir="2700000" algn="tl">
                    <a:srgbClr val="000000">
                      <a:alpha val="43137"/>
                    </a:srgbClr>
                  </a:outerShdw>
                </a:effectLst>
              </a:rPr>
              <a:t>to the </a:t>
            </a:r>
            <a:r>
              <a:rPr lang="en-US" sz="3200" b="1" dirty="0" smtClean="0">
                <a:solidFill>
                  <a:schemeClr val="bg1"/>
                </a:solidFill>
                <a:effectLst>
                  <a:outerShdw blurRad="38100" dist="38100" dir="2700000" algn="tl">
                    <a:srgbClr val="000000">
                      <a:alpha val="43137"/>
                    </a:srgbClr>
                  </a:outerShdw>
                </a:effectLst>
              </a:rPr>
              <a:t>gospel and </a:t>
            </a:r>
            <a:r>
              <a:rPr lang="en-US" sz="3200" b="1" dirty="0">
                <a:solidFill>
                  <a:schemeClr val="bg1"/>
                </a:solidFill>
                <a:effectLst>
                  <a:outerShdw blurRad="38100" dist="38100" dir="2700000" algn="tl">
                    <a:srgbClr val="000000">
                      <a:alpha val="43137"/>
                    </a:srgbClr>
                  </a:outerShdw>
                </a:effectLst>
              </a:rPr>
              <a:t>considered unreachable </a:t>
            </a:r>
            <a:r>
              <a:rPr lang="en-US" sz="3200" b="1" dirty="0" smtClean="0">
                <a:solidFill>
                  <a:schemeClr val="bg1"/>
                </a:solidFill>
                <a:effectLst>
                  <a:outerShdw blurRad="38100" dist="38100" dir="2700000" algn="tl">
                    <a:srgbClr val="000000">
                      <a:alpha val="43137"/>
                    </a:srgbClr>
                  </a:outerShdw>
                </a:effectLst>
              </a:rPr>
              <a:t>can become its champions</a:t>
            </a:r>
            <a:r>
              <a:rPr lang="en-US" sz="3200" b="1" dirty="0">
                <a:solidFill>
                  <a:schemeClr val="bg1"/>
                </a:solidFill>
                <a:effectLst>
                  <a:outerShdw blurRad="38100" dist="38100" dir="2700000" algn="tl">
                    <a:srgbClr val="000000">
                      <a:alpha val="43137"/>
                    </a:srgbClr>
                  </a:outerShdw>
                </a:effectLst>
              </a:rPr>
              <a:t>.</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E:\1 LifeWay Desktop\Francis 17\Conference Plans\Leader BKG\Slide10.JPG"/>
          <p:cNvPicPr>
            <a:picLocks noChangeAspect="1" noChangeArrowheads="1"/>
          </p:cNvPicPr>
          <p:nvPr/>
        </p:nvPicPr>
        <p:blipFill>
          <a:blip r:embed="rId2" cstate="print"/>
          <a:srcRect/>
          <a:stretch>
            <a:fillRect/>
          </a:stretch>
        </p:blipFill>
        <p:spPr bwMode="auto">
          <a:xfrm>
            <a:off x="0" y="0"/>
            <a:ext cx="9144002" cy="6858000"/>
          </a:xfrm>
          <a:prstGeom prst="rect">
            <a:avLst/>
          </a:prstGeom>
          <a:noFill/>
        </p:spPr>
      </p:pic>
      <p:sp>
        <p:nvSpPr>
          <p:cNvPr id="2" name="Rectangle 1"/>
          <p:cNvSpPr/>
          <p:nvPr/>
        </p:nvSpPr>
        <p:spPr>
          <a:xfrm>
            <a:off x="762000" y="2819400"/>
            <a:ext cx="7162800" cy="2308324"/>
          </a:xfrm>
          <a:prstGeom prst="rect">
            <a:avLst/>
          </a:prstGeom>
        </p:spPr>
        <p:txBody>
          <a:bodyPr wrap="square">
            <a:spAutoFit/>
          </a:bodyPr>
          <a:lstStyle/>
          <a:p>
            <a:pPr algn="ctr"/>
            <a:r>
              <a:rPr lang="en-US" sz="3600" b="1" i="1" dirty="0" smtClean="0">
                <a:solidFill>
                  <a:schemeClr val="bg1"/>
                </a:solidFill>
                <a:effectLst>
                  <a:outerShdw blurRad="38100" dist="38100" dir="2700000" algn="tl">
                    <a:srgbClr val="000000">
                      <a:alpha val="43137"/>
                    </a:srgbClr>
                  </a:outerShdw>
                </a:effectLst>
                <a:ea typeface="Calibri"/>
                <a:cs typeface="Times New Roman"/>
              </a:rPr>
              <a:t>How do the principles in the         “our Sunday School” category support the “Jesus” and     “ourselves” principles?</a:t>
            </a:r>
            <a:endParaRPr lang="en-US" sz="5400" b="1" dirty="0">
              <a:solidFill>
                <a:schemeClr val="bg1"/>
              </a:solidFill>
              <a:effectLst>
                <a:outerShdw blurRad="38100" dist="38100" dir="2700000" algn="tl">
                  <a:srgbClr val="000000">
                    <a:alpha val="43137"/>
                  </a:srgbClr>
                </a:outerShdw>
              </a:effectLst>
            </a:endParaRP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1 LifeWay Desktop\Francis 17\Conference Plans\Leader BKG\Slide10.JPG"/>
          <p:cNvPicPr>
            <a:picLocks noChangeAspect="1" noChangeArrowheads="1"/>
          </p:cNvPicPr>
          <p:nvPr/>
        </p:nvPicPr>
        <p:blipFill>
          <a:blip r:embed="rId2" cstate="print"/>
          <a:srcRect/>
          <a:stretch>
            <a:fillRect/>
          </a:stretch>
        </p:blipFill>
        <p:spPr bwMode="auto">
          <a:xfrm>
            <a:off x="0" y="0"/>
            <a:ext cx="9144002" cy="6858000"/>
          </a:xfrm>
          <a:prstGeom prst="rect">
            <a:avLst/>
          </a:prstGeom>
          <a:noFill/>
        </p:spPr>
      </p:pic>
      <p:sp>
        <p:nvSpPr>
          <p:cNvPr id="2" name="Rectangle 1"/>
          <p:cNvSpPr/>
          <p:nvPr/>
        </p:nvSpPr>
        <p:spPr>
          <a:xfrm>
            <a:off x="685800" y="2895600"/>
            <a:ext cx="7772400" cy="2123658"/>
          </a:xfrm>
          <a:prstGeom prst="rect">
            <a:avLst/>
          </a:prstGeom>
        </p:spPr>
        <p:txBody>
          <a:bodyPr wrap="square">
            <a:spAutoFit/>
          </a:bodyPr>
          <a:lstStyle/>
          <a:p>
            <a:pPr algn="ctr"/>
            <a:r>
              <a:rPr lang="en-US" sz="4400" b="1" dirty="0" smtClean="0">
                <a:solidFill>
                  <a:schemeClr val="bg1"/>
                </a:solidFill>
                <a:effectLst>
                  <a:outerShdw blurRad="38100" dist="38100" dir="2700000" algn="tl">
                    <a:srgbClr val="000000">
                      <a:alpha val="43137"/>
                    </a:srgbClr>
                  </a:outerShdw>
                </a:effectLst>
                <a:ea typeface="Calibri"/>
                <a:cs typeface="Times New Roman"/>
              </a:rPr>
              <a:t>Which </a:t>
            </a:r>
            <a:r>
              <a:rPr lang="en-US" sz="4400" b="1" dirty="0">
                <a:solidFill>
                  <a:schemeClr val="bg1"/>
                </a:solidFill>
                <a:effectLst>
                  <a:outerShdw blurRad="38100" dist="38100" dir="2700000" algn="tl">
                    <a:srgbClr val="000000">
                      <a:alpha val="43137"/>
                    </a:srgbClr>
                  </a:outerShdw>
                </a:effectLst>
                <a:ea typeface="Calibri"/>
                <a:cs typeface="Times New Roman"/>
              </a:rPr>
              <a:t>comes first, </a:t>
            </a:r>
            <a:endParaRPr lang="en-US" sz="4400" b="1" dirty="0" smtClean="0">
              <a:solidFill>
                <a:schemeClr val="bg1"/>
              </a:solidFill>
              <a:effectLst>
                <a:outerShdw blurRad="38100" dist="38100" dir="2700000" algn="tl">
                  <a:srgbClr val="000000">
                    <a:alpha val="43137"/>
                  </a:srgbClr>
                </a:outerShdw>
              </a:effectLst>
              <a:ea typeface="Calibri"/>
              <a:cs typeface="Times New Roman"/>
            </a:endParaRPr>
          </a:p>
          <a:p>
            <a:pPr algn="ctr"/>
            <a:r>
              <a:rPr lang="en-US" sz="4400" b="1" dirty="0" smtClean="0">
                <a:solidFill>
                  <a:schemeClr val="bg1"/>
                </a:solidFill>
                <a:effectLst>
                  <a:outerShdw blurRad="38100" dist="38100" dir="2700000" algn="tl">
                    <a:srgbClr val="000000">
                      <a:alpha val="43137"/>
                    </a:srgbClr>
                  </a:outerShdw>
                </a:effectLst>
                <a:ea typeface="Calibri"/>
                <a:cs typeface="Times New Roman"/>
              </a:rPr>
              <a:t>an </a:t>
            </a:r>
            <a:r>
              <a:rPr lang="en-US" sz="4400" b="1" dirty="0">
                <a:solidFill>
                  <a:schemeClr val="bg1"/>
                </a:solidFill>
                <a:effectLst>
                  <a:outerShdw blurRad="38100" dist="38100" dir="2700000" algn="tl">
                    <a:srgbClr val="000000">
                      <a:alpha val="43137"/>
                    </a:srgbClr>
                  </a:outerShdw>
                </a:effectLst>
                <a:ea typeface="Calibri"/>
                <a:cs typeface="Times New Roman"/>
              </a:rPr>
              <a:t>evangelistic church or </a:t>
            </a:r>
            <a:endParaRPr lang="en-US" sz="4400" b="1" dirty="0" smtClean="0">
              <a:solidFill>
                <a:schemeClr val="bg1"/>
              </a:solidFill>
              <a:effectLst>
                <a:outerShdw blurRad="38100" dist="38100" dir="2700000" algn="tl">
                  <a:srgbClr val="000000">
                    <a:alpha val="43137"/>
                  </a:srgbClr>
                </a:outerShdw>
              </a:effectLst>
              <a:ea typeface="Calibri"/>
              <a:cs typeface="Times New Roman"/>
            </a:endParaRPr>
          </a:p>
          <a:p>
            <a:pPr algn="ctr"/>
            <a:r>
              <a:rPr lang="en-US" sz="4400" b="1" dirty="0" smtClean="0">
                <a:solidFill>
                  <a:schemeClr val="bg1"/>
                </a:solidFill>
                <a:effectLst>
                  <a:outerShdw blurRad="38100" dist="38100" dir="2700000" algn="tl">
                    <a:srgbClr val="000000">
                      <a:alpha val="43137"/>
                    </a:srgbClr>
                  </a:outerShdw>
                </a:effectLst>
                <a:ea typeface="Calibri"/>
                <a:cs typeface="Times New Roman"/>
              </a:rPr>
              <a:t>an </a:t>
            </a:r>
            <a:r>
              <a:rPr lang="en-US" sz="4400" b="1" dirty="0">
                <a:solidFill>
                  <a:schemeClr val="bg1"/>
                </a:solidFill>
                <a:effectLst>
                  <a:outerShdw blurRad="38100" dist="38100" dir="2700000" algn="tl">
                    <a:srgbClr val="000000">
                      <a:alpha val="43137"/>
                    </a:srgbClr>
                  </a:outerShdw>
                </a:effectLst>
                <a:ea typeface="Calibri"/>
                <a:cs typeface="Times New Roman"/>
              </a:rPr>
              <a:t>evangelistic Sunday </a:t>
            </a:r>
            <a:r>
              <a:rPr lang="en-US" sz="4400" b="1" dirty="0" smtClean="0">
                <a:solidFill>
                  <a:schemeClr val="bg1"/>
                </a:solidFill>
                <a:effectLst>
                  <a:outerShdw blurRad="38100" dist="38100" dir="2700000" algn="tl">
                    <a:srgbClr val="000000">
                      <a:alpha val="43137"/>
                    </a:srgbClr>
                  </a:outerShdw>
                </a:effectLst>
                <a:ea typeface="Calibri"/>
                <a:cs typeface="Times New Roman"/>
              </a:rPr>
              <a:t>School?</a:t>
            </a:r>
            <a:endParaRPr lang="en-US" sz="6600" b="1" dirty="0">
              <a:solidFill>
                <a:schemeClr val="bg1"/>
              </a:solidFill>
              <a:effectLst>
                <a:outerShdw blurRad="38100" dist="38100" dir="2700000" algn="tl">
                  <a:srgbClr val="000000">
                    <a:alpha val="43137"/>
                  </a:srgbClr>
                </a:outerShdw>
              </a:effectLst>
            </a:endParaRPr>
          </a:p>
        </p:txBody>
      </p:sp>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TotalTime>
  <Words>491</Words>
  <Application>Microsoft Office PowerPoint</Application>
  <PresentationFormat>On-screen Show (4:3)</PresentationFormat>
  <Paragraphs>47</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LifeWay Christian Resources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DMCCRAR</dc:creator>
  <cp:lastModifiedBy>DMCCRAR</cp:lastModifiedBy>
  <cp:revision>13</cp:revision>
  <dcterms:created xsi:type="dcterms:W3CDTF">2016-10-26T17:46:32Z</dcterms:created>
  <dcterms:modified xsi:type="dcterms:W3CDTF">2016-10-27T12:17:35Z</dcterms:modified>
</cp:coreProperties>
</file>