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58" r:id="rId3"/>
    <p:sldId id="259" r:id="rId4"/>
    <p:sldId id="260" r:id="rId5"/>
    <p:sldId id="261" r:id="rId6"/>
    <p:sldId id="262" r:id="rId7"/>
    <p:sldId id="263" r:id="rId8"/>
    <p:sldId id="264" r:id="rId9"/>
    <p:sldId id="280" r:id="rId10"/>
    <p:sldId id="290" r:id="rId11"/>
    <p:sldId id="296" r:id="rId12"/>
    <p:sldId id="265" r:id="rId13"/>
    <p:sldId id="291" r:id="rId14"/>
    <p:sldId id="266" r:id="rId15"/>
    <p:sldId id="292" r:id="rId16"/>
    <p:sldId id="267" r:id="rId17"/>
    <p:sldId id="294" r:id="rId18"/>
    <p:sldId id="268" r:id="rId19"/>
    <p:sldId id="285" r:id="rId20"/>
    <p:sldId id="286" r:id="rId21"/>
    <p:sldId id="287" r:id="rId22"/>
    <p:sldId id="269" r:id="rId23"/>
    <p:sldId id="284"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C73C"/>
    <a:srgbClr val="9CC83D"/>
    <a:srgbClr val="9BC83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7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9C8ABE-0727-4A5C-BB4B-AEDC42E9DE8A}" type="datetimeFigureOut">
              <a:rPr lang="en-US" smtClean="0"/>
              <a:pPr/>
              <a:t>10/30/2015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D9A0A6-8C50-4E7A-91EA-D182952C0F7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9C8ABE-0727-4A5C-BB4B-AEDC42E9DE8A}" type="datetimeFigureOut">
              <a:rPr lang="en-US" smtClean="0"/>
              <a:pPr/>
              <a:t>10/30/2015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D9A0A6-8C50-4E7A-91EA-D182952C0F7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2325" y="1681134"/>
            <a:ext cx="2863926" cy="769441"/>
          </a:xfrm>
          <a:prstGeom prst="rect">
            <a:avLst/>
          </a:prstGeom>
        </p:spPr>
        <p:txBody>
          <a:bodyPr wrap="none">
            <a:spAutoFit/>
          </a:bodyPr>
          <a:lstStyle/>
          <a:p>
            <a:pPr algn="ctr"/>
            <a:r>
              <a:rPr lang="en-US" sz="4400" b="1" dirty="0"/>
              <a:t>Four Voices</a:t>
            </a:r>
          </a:p>
        </p:txBody>
      </p:sp>
      <p:grpSp>
        <p:nvGrpSpPr>
          <p:cNvPr id="16" name="Group 15"/>
          <p:cNvGrpSpPr/>
          <p:nvPr/>
        </p:nvGrpSpPr>
        <p:grpSpPr>
          <a:xfrm>
            <a:off x="4572000" y="2438400"/>
            <a:ext cx="3048000" cy="2286000"/>
            <a:chOff x="4572000" y="2438400"/>
            <a:chExt cx="3048000" cy="2286000"/>
          </a:xfrm>
        </p:grpSpPr>
        <p:sp>
          <p:nvSpPr>
            <p:cNvPr id="12" name="Oval Callout 11"/>
            <p:cNvSpPr/>
            <p:nvPr/>
          </p:nvSpPr>
          <p:spPr>
            <a:xfrm>
              <a:off x="4572000" y="2438400"/>
              <a:ext cx="3048000" cy="2286000"/>
            </a:xfrm>
            <a:prstGeom prst="wedgeEllipseCallout">
              <a:avLst>
                <a:gd name="adj1" fmla="val 71448"/>
                <a:gd name="adj2" fmla="val 33006"/>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5029200" y="2971800"/>
              <a:ext cx="2401619" cy="707886"/>
            </a:xfrm>
            <a:prstGeom prst="rect">
              <a:avLst/>
            </a:prstGeom>
            <a:noFill/>
          </p:spPr>
          <p:txBody>
            <a:bodyPr wrap="none" rtlCol="0">
              <a:spAutoFit/>
            </a:bodyPr>
            <a:lstStyle/>
            <a:p>
              <a:r>
                <a:rPr lang="en-US" sz="4000" b="1" dirty="0" smtClean="0"/>
                <a:t>Holy Spirit</a:t>
              </a:r>
            </a:p>
          </p:txBody>
        </p:sp>
      </p:grpSp>
      <p:grpSp>
        <p:nvGrpSpPr>
          <p:cNvPr id="15" name="Group 14"/>
          <p:cNvGrpSpPr/>
          <p:nvPr/>
        </p:nvGrpSpPr>
        <p:grpSpPr>
          <a:xfrm>
            <a:off x="1524000" y="2438400"/>
            <a:ext cx="3048000" cy="1981200"/>
            <a:chOff x="1524000" y="2438400"/>
            <a:chExt cx="3048000" cy="1981200"/>
          </a:xfrm>
        </p:grpSpPr>
        <p:sp>
          <p:nvSpPr>
            <p:cNvPr id="8" name="Oval Callout 7"/>
            <p:cNvSpPr/>
            <p:nvPr/>
          </p:nvSpPr>
          <p:spPr>
            <a:xfrm>
              <a:off x="1524000" y="2438400"/>
              <a:ext cx="3048000" cy="1981200"/>
            </a:xfrm>
            <a:prstGeom prst="wedgeEllipseCallout">
              <a:avLst>
                <a:gd name="adj1" fmla="val -53500"/>
                <a:gd name="adj2" fmla="val 53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2478363" y="3073995"/>
              <a:ext cx="1258678" cy="707886"/>
            </a:xfrm>
            <a:prstGeom prst="rect">
              <a:avLst/>
            </a:prstGeom>
            <a:noFill/>
          </p:spPr>
          <p:txBody>
            <a:bodyPr wrap="none" rtlCol="0">
              <a:spAutoFit/>
            </a:bodyPr>
            <a:lstStyle/>
            <a:p>
              <a:r>
                <a:rPr lang="en-US" sz="4000" b="1" dirty="0" smtClean="0"/>
                <a:t>Bible</a:t>
              </a:r>
            </a:p>
          </p:txBody>
        </p:sp>
      </p:grpSp>
      <p:grpSp>
        <p:nvGrpSpPr>
          <p:cNvPr id="17" name="Group 16"/>
          <p:cNvGrpSpPr/>
          <p:nvPr/>
        </p:nvGrpSpPr>
        <p:grpSpPr>
          <a:xfrm>
            <a:off x="1828800" y="3886200"/>
            <a:ext cx="3048000" cy="2286000"/>
            <a:chOff x="1828800" y="3886200"/>
            <a:chExt cx="3048000" cy="2286000"/>
          </a:xfrm>
        </p:grpSpPr>
        <p:sp>
          <p:nvSpPr>
            <p:cNvPr id="13" name="Oval Callout 12"/>
            <p:cNvSpPr/>
            <p:nvPr/>
          </p:nvSpPr>
          <p:spPr>
            <a:xfrm>
              <a:off x="1828800" y="3886200"/>
              <a:ext cx="3048000" cy="2286000"/>
            </a:xfrm>
            <a:prstGeom prst="wedgeEllipseCallout">
              <a:avLst>
                <a:gd name="adj1" fmla="val -35000"/>
                <a:gd name="adj2" fmla="val 61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p:cNvSpPr txBox="1"/>
            <p:nvPr/>
          </p:nvSpPr>
          <p:spPr>
            <a:xfrm>
              <a:off x="2506274" y="4775736"/>
              <a:ext cx="1811714" cy="707886"/>
            </a:xfrm>
            <a:prstGeom prst="rect">
              <a:avLst/>
            </a:prstGeom>
            <a:noFill/>
          </p:spPr>
          <p:txBody>
            <a:bodyPr wrap="none" rtlCol="0">
              <a:spAutoFit/>
            </a:bodyPr>
            <a:lstStyle/>
            <a:p>
              <a:r>
                <a:rPr lang="en-US" sz="4000" b="1" dirty="0" smtClean="0"/>
                <a:t>Learner</a:t>
              </a:r>
              <a:endParaRPr lang="en-US" sz="4000" b="1" dirty="0"/>
            </a:p>
          </p:txBody>
        </p:sp>
      </p:grpSp>
      <p:grpSp>
        <p:nvGrpSpPr>
          <p:cNvPr id="18" name="Group 17"/>
          <p:cNvGrpSpPr/>
          <p:nvPr/>
        </p:nvGrpSpPr>
        <p:grpSpPr>
          <a:xfrm>
            <a:off x="4419600" y="3733800"/>
            <a:ext cx="3048000" cy="2057400"/>
            <a:chOff x="4419600" y="3733800"/>
            <a:chExt cx="3048000" cy="2057400"/>
          </a:xfrm>
        </p:grpSpPr>
        <p:sp>
          <p:nvSpPr>
            <p:cNvPr id="14" name="Oval Callout 1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5029200" y="4343400"/>
              <a:ext cx="1836337" cy="707886"/>
            </a:xfrm>
            <a:prstGeom prst="rect">
              <a:avLst/>
            </a:prstGeom>
            <a:noFill/>
          </p:spPr>
          <p:txBody>
            <a:bodyPr wrap="none" rtlCol="0">
              <a:spAutoFit/>
            </a:bodyPr>
            <a:lstStyle/>
            <a:p>
              <a:r>
                <a:rPr lang="en-US" sz="4000" b="1" dirty="0" smtClean="0"/>
                <a:t>Teacher</a:t>
              </a:r>
              <a:endParaRPr lang="en-US" sz="4000" b="1" dirty="0"/>
            </a:p>
          </p:txBody>
        </p:sp>
      </p:grpSp>
    </p:spTree>
    <p:extLst>
      <p:ext uri="{BB962C8B-B14F-4D97-AF65-F5344CB8AC3E}">
        <p14:creationId xmlns="" xmlns:p14="http://schemas.microsoft.com/office/powerpoint/2010/main" val="922141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ssolv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dissolv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dissolv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2325" y="1681134"/>
            <a:ext cx="2863926" cy="769441"/>
          </a:xfrm>
          <a:prstGeom prst="rect">
            <a:avLst/>
          </a:prstGeom>
        </p:spPr>
        <p:txBody>
          <a:bodyPr wrap="none">
            <a:spAutoFit/>
          </a:bodyPr>
          <a:lstStyle/>
          <a:p>
            <a:pPr algn="ctr"/>
            <a:r>
              <a:rPr lang="en-US" sz="4400" b="1" dirty="0"/>
              <a:t>Four Voices</a:t>
            </a:r>
          </a:p>
        </p:txBody>
      </p:sp>
      <p:grpSp>
        <p:nvGrpSpPr>
          <p:cNvPr id="4" name="Group 15"/>
          <p:cNvGrpSpPr/>
          <p:nvPr/>
        </p:nvGrpSpPr>
        <p:grpSpPr>
          <a:xfrm>
            <a:off x="4572000" y="2438400"/>
            <a:ext cx="3048000" cy="2286000"/>
            <a:chOff x="4572000" y="2438400"/>
            <a:chExt cx="3048000" cy="2286000"/>
          </a:xfrm>
          <a:solidFill>
            <a:schemeClr val="bg1">
              <a:lumMod val="75000"/>
            </a:schemeClr>
          </a:solidFill>
        </p:grpSpPr>
        <p:sp>
          <p:nvSpPr>
            <p:cNvPr id="12" name="Oval Callout 11"/>
            <p:cNvSpPr/>
            <p:nvPr/>
          </p:nvSpPr>
          <p:spPr>
            <a:xfrm>
              <a:off x="4572000" y="2438400"/>
              <a:ext cx="3048000" cy="2286000"/>
            </a:xfrm>
            <a:prstGeom prst="wedgeEllipseCallout">
              <a:avLst>
                <a:gd name="adj1" fmla="val 71448"/>
                <a:gd name="adj2" fmla="val 33006"/>
              </a:avLst>
            </a:prstGeom>
            <a:grp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5029200" y="2971800"/>
              <a:ext cx="2401619" cy="707886"/>
            </a:xfrm>
            <a:prstGeom prst="rect">
              <a:avLst/>
            </a:prstGeom>
            <a:grpFill/>
          </p:spPr>
          <p:txBody>
            <a:bodyPr wrap="none" rtlCol="0">
              <a:spAutoFit/>
            </a:bodyPr>
            <a:lstStyle/>
            <a:p>
              <a:r>
                <a:rPr lang="en-US" sz="4000" b="1" dirty="0" smtClean="0"/>
                <a:t>Holy Spirit</a:t>
              </a:r>
            </a:p>
          </p:txBody>
        </p:sp>
      </p:grpSp>
      <p:grpSp>
        <p:nvGrpSpPr>
          <p:cNvPr id="5" name="Group 14"/>
          <p:cNvGrpSpPr/>
          <p:nvPr/>
        </p:nvGrpSpPr>
        <p:grpSpPr>
          <a:xfrm>
            <a:off x="1524000" y="2438400"/>
            <a:ext cx="3048000" cy="1981200"/>
            <a:chOff x="1524000" y="2438400"/>
            <a:chExt cx="3048000" cy="1981200"/>
          </a:xfrm>
        </p:grpSpPr>
        <p:sp>
          <p:nvSpPr>
            <p:cNvPr id="8" name="Oval Callout 7"/>
            <p:cNvSpPr/>
            <p:nvPr/>
          </p:nvSpPr>
          <p:spPr>
            <a:xfrm>
              <a:off x="1524000" y="2438400"/>
              <a:ext cx="3048000" cy="1981200"/>
            </a:xfrm>
            <a:prstGeom prst="wedgeEllipseCallout">
              <a:avLst>
                <a:gd name="adj1" fmla="val -53500"/>
                <a:gd name="adj2" fmla="val 53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2478363" y="3073995"/>
              <a:ext cx="1258678" cy="707886"/>
            </a:xfrm>
            <a:prstGeom prst="rect">
              <a:avLst/>
            </a:prstGeom>
            <a:noFill/>
          </p:spPr>
          <p:txBody>
            <a:bodyPr wrap="none" rtlCol="0">
              <a:spAutoFit/>
            </a:bodyPr>
            <a:lstStyle/>
            <a:p>
              <a:r>
                <a:rPr lang="en-US" sz="4000" b="1" dirty="0" smtClean="0"/>
                <a:t>Bible</a:t>
              </a:r>
            </a:p>
          </p:txBody>
        </p:sp>
      </p:grpSp>
      <p:grpSp>
        <p:nvGrpSpPr>
          <p:cNvPr id="6" name="Group 16"/>
          <p:cNvGrpSpPr/>
          <p:nvPr/>
        </p:nvGrpSpPr>
        <p:grpSpPr>
          <a:xfrm>
            <a:off x="1828800" y="3886200"/>
            <a:ext cx="3048000" cy="2286000"/>
            <a:chOff x="1828800" y="3886200"/>
            <a:chExt cx="3048000" cy="2286000"/>
          </a:xfrm>
        </p:grpSpPr>
        <p:sp>
          <p:nvSpPr>
            <p:cNvPr id="13" name="Oval Callout 12"/>
            <p:cNvSpPr/>
            <p:nvPr/>
          </p:nvSpPr>
          <p:spPr>
            <a:xfrm>
              <a:off x="1828800" y="3886200"/>
              <a:ext cx="3048000" cy="2286000"/>
            </a:xfrm>
            <a:prstGeom prst="wedgeEllipseCallout">
              <a:avLst>
                <a:gd name="adj1" fmla="val -35000"/>
                <a:gd name="adj2" fmla="val 61834"/>
              </a:avLst>
            </a:prstGeom>
            <a:solidFill>
              <a:schemeClr val="bg1">
                <a:lumMod val="75000"/>
              </a:schemeClr>
            </a:solid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p:cNvSpPr txBox="1"/>
            <p:nvPr/>
          </p:nvSpPr>
          <p:spPr>
            <a:xfrm>
              <a:off x="2506274" y="4775736"/>
              <a:ext cx="1811714" cy="707886"/>
            </a:xfrm>
            <a:prstGeom prst="rect">
              <a:avLst/>
            </a:prstGeom>
            <a:noFill/>
          </p:spPr>
          <p:txBody>
            <a:bodyPr wrap="none" rtlCol="0">
              <a:spAutoFit/>
            </a:bodyPr>
            <a:lstStyle/>
            <a:p>
              <a:r>
                <a:rPr lang="en-US" sz="4000" b="1" dirty="0" smtClean="0"/>
                <a:t>Learner</a:t>
              </a:r>
              <a:endParaRPr lang="en-US" sz="4000" b="1" dirty="0"/>
            </a:p>
          </p:txBody>
        </p:sp>
      </p:grpSp>
      <p:grpSp>
        <p:nvGrpSpPr>
          <p:cNvPr id="7" name="Group 17"/>
          <p:cNvGrpSpPr/>
          <p:nvPr/>
        </p:nvGrpSpPr>
        <p:grpSpPr>
          <a:xfrm>
            <a:off x="4419600" y="3733800"/>
            <a:ext cx="3048000" cy="2057400"/>
            <a:chOff x="4419600" y="3733800"/>
            <a:chExt cx="3048000" cy="2057400"/>
          </a:xfrm>
          <a:solidFill>
            <a:schemeClr val="bg1">
              <a:lumMod val="75000"/>
            </a:schemeClr>
          </a:solidFill>
        </p:grpSpPr>
        <p:sp>
          <p:nvSpPr>
            <p:cNvPr id="14" name="Oval Callout 13"/>
            <p:cNvSpPr/>
            <p:nvPr/>
          </p:nvSpPr>
          <p:spPr>
            <a:xfrm>
              <a:off x="4419600" y="3733800"/>
              <a:ext cx="3048000" cy="2057400"/>
            </a:xfrm>
            <a:prstGeom prst="wedgeEllipseCallout">
              <a:avLst>
                <a:gd name="adj1" fmla="val 35500"/>
                <a:gd name="adj2" fmla="val 73167"/>
              </a:avLst>
            </a:prstGeom>
            <a:grp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5029200" y="4343400"/>
              <a:ext cx="1836337" cy="707886"/>
            </a:xfrm>
            <a:prstGeom prst="rect">
              <a:avLst/>
            </a:prstGeom>
            <a:grpFill/>
          </p:spPr>
          <p:txBody>
            <a:bodyPr wrap="none" rtlCol="0">
              <a:spAutoFit/>
            </a:bodyPr>
            <a:lstStyle/>
            <a:p>
              <a:r>
                <a:rPr lang="en-US" sz="4000" b="1" dirty="0" smtClean="0"/>
                <a:t>Teacher</a:t>
              </a:r>
              <a:endParaRPr lang="en-US" sz="4000" b="1" dirty="0"/>
            </a:p>
          </p:txBody>
        </p:sp>
      </p:grpSp>
    </p:spTree>
    <p:extLst>
      <p:ext uri="{BB962C8B-B14F-4D97-AF65-F5344CB8AC3E}">
        <p14:creationId xmlns="" xmlns:p14="http://schemas.microsoft.com/office/powerpoint/2010/main" val="9221410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381000" y="120670"/>
            <a:ext cx="8610600" cy="6432530"/>
          </a:xfrm>
          <a:prstGeom prst="rect">
            <a:avLst/>
          </a:prstGeom>
        </p:spPr>
        <p:txBody>
          <a:bodyPr wrap="square">
            <a:spAutoFit/>
          </a:bodyPr>
          <a:lstStyle/>
          <a:p>
            <a:r>
              <a:rPr lang="en-US" sz="2800" b="1" i="1" dirty="0">
                <a:solidFill>
                  <a:schemeClr val="bg1"/>
                </a:solidFill>
                <a:effectLst>
                  <a:outerShdw blurRad="38100" dist="38100" dir="2700000" algn="tl">
                    <a:srgbClr val="000000">
                      <a:alpha val="43137"/>
                    </a:srgbClr>
                  </a:outerShdw>
                </a:effectLst>
                <a:latin typeface="Adobe Caslon Pro"/>
              </a:rPr>
              <a:t>The Holy Bible was written by men divinely inspired and is God’s revelation of Himself </a:t>
            </a:r>
            <a:r>
              <a:rPr lang="en-US" sz="2800" b="1" i="1" dirty="0" smtClean="0">
                <a:solidFill>
                  <a:schemeClr val="bg1"/>
                </a:solidFill>
                <a:effectLst>
                  <a:outerShdw blurRad="38100" dist="38100" dir="2700000" algn="tl">
                    <a:srgbClr val="000000">
                      <a:alpha val="43137"/>
                    </a:srgbClr>
                  </a:outerShdw>
                </a:effectLst>
                <a:latin typeface="Adobe Caslon Pro"/>
              </a:rPr>
              <a:t>         to </a:t>
            </a:r>
            <a:r>
              <a:rPr lang="en-US" sz="2800" b="1" i="1" dirty="0">
                <a:solidFill>
                  <a:schemeClr val="bg1"/>
                </a:solidFill>
                <a:effectLst>
                  <a:outerShdw blurRad="38100" dist="38100" dir="2700000" algn="tl">
                    <a:srgbClr val="000000">
                      <a:alpha val="43137"/>
                    </a:srgbClr>
                  </a:outerShdw>
                </a:effectLst>
                <a:latin typeface="Adobe Caslon Pro"/>
              </a:rPr>
              <a:t>man. It is a perfect treasure of divine instruction. It has God for its author, salvation for its end, and truth, without any mixture of error, for its matter. Therefore, all Scripture is totally true and trustworthy. It reveals the principles by which God judges us, and therefore is, and will remain to the end of the world, the true center of Christian union, and the supreme standard by which all human conduct, creeds, and religious opinions should be tried. All Scripture is a testimony to Christ, who is Himself the focus of divine revelation</a:t>
            </a:r>
            <a:r>
              <a:rPr lang="en-US" sz="2800" b="1" i="1" dirty="0" smtClean="0">
                <a:solidFill>
                  <a:schemeClr val="bg1"/>
                </a:solidFill>
                <a:effectLst>
                  <a:outerShdw blurRad="38100" dist="38100" dir="2700000" algn="tl">
                    <a:srgbClr val="000000">
                      <a:alpha val="43137"/>
                    </a:srgbClr>
                  </a:outerShdw>
                </a:effectLst>
                <a:latin typeface="Adobe Caslon Pro"/>
              </a:rPr>
              <a:t>.</a:t>
            </a:r>
          </a:p>
          <a:p>
            <a:r>
              <a:rPr lang="en-US" sz="2000" i="1" dirty="0" smtClean="0">
                <a:solidFill>
                  <a:srgbClr val="000000"/>
                </a:solidFill>
                <a:effectLst>
                  <a:outerShdw blurRad="38100" dist="38100" dir="2700000" algn="tl">
                    <a:srgbClr val="000000">
                      <a:alpha val="43137"/>
                    </a:srgbClr>
                  </a:outerShdw>
                </a:effectLst>
                <a:latin typeface="Adobe Caslon Pro"/>
              </a:rPr>
              <a:t>                                                          Baptist Faith and Message</a:t>
            </a:r>
            <a:endParaRPr lang="en-US" sz="2000" dirty="0">
              <a:effectLst>
                <a:outerShdw blurRad="38100" dist="38100" dir="2700000" algn="tl">
                  <a:srgbClr val="000000">
                    <a:alpha val="43137"/>
                  </a:srgbClr>
                </a:outerShdw>
              </a:effectLst>
            </a:endParaRPr>
          </a:p>
        </p:txBody>
      </p:sp>
      <p:grpSp>
        <p:nvGrpSpPr>
          <p:cNvPr id="3" name="Group 2"/>
          <p:cNvGrpSpPr/>
          <p:nvPr/>
        </p:nvGrpSpPr>
        <p:grpSpPr>
          <a:xfrm>
            <a:off x="7924800" y="0"/>
            <a:ext cx="1219200" cy="914400"/>
            <a:chOff x="1524000" y="2438400"/>
            <a:chExt cx="3048000" cy="1981200"/>
          </a:xfrm>
        </p:grpSpPr>
        <p:sp>
          <p:nvSpPr>
            <p:cNvPr id="4" name="Oval Callout 3"/>
            <p:cNvSpPr/>
            <p:nvPr/>
          </p:nvSpPr>
          <p:spPr>
            <a:xfrm>
              <a:off x="1524000" y="2438400"/>
              <a:ext cx="3048000" cy="1981200"/>
            </a:xfrm>
            <a:prstGeom prst="wedgeEllipseCallout">
              <a:avLst>
                <a:gd name="adj1" fmla="val -53500"/>
                <a:gd name="adj2" fmla="val 53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2095500" y="3073996"/>
              <a:ext cx="1804180" cy="866905"/>
            </a:xfrm>
            <a:prstGeom prst="rect">
              <a:avLst/>
            </a:prstGeom>
            <a:noFill/>
          </p:spPr>
          <p:txBody>
            <a:bodyPr wrap="none" rtlCol="0">
              <a:spAutoFit/>
            </a:bodyPr>
            <a:lstStyle/>
            <a:p>
              <a:r>
                <a:rPr lang="en-US" sz="2000" b="1" dirty="0" smtClean="0"/>
                <a:t>Bible</a:t>
              </a:r>
              <a:endParaRPr lang="en-US" sz="4000" b="1" dirty="0" smtClean="0"/>
            </a:p>
          </p:txBody>
        </p:sp>
      </p:grpSp>
    </p:spTree>
    <p:extLst>
      <p:ext uri="{BB962C8B-B14F-4D97-AF65-F5344CB8AC3E}">
        <p14:creationId xmlns="" xmlns:p14="http://schemas.microsoft.com/office/powerpoint/2010/main" val="1169438179"/>
      </p:ext>
    </p:extLst>
  </p:cSld>
  <p:clrMapOvr>
    <a:masterClrMapping/>
  </p:clrMapOvr>
  <p:transition>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2325" y="1681134"/>
            <a:ext cx="2863926" cy="769441"/>
          </a:xfrm>
          <a:prstGeom prst="rect">
            <a:avLst/>
          </a:prstGeom>
        </p:spPr>
        <p:txBody>
          <a:bodyPr wrap="none">
            <a:spAutoFit/>
          </a:bodyPr>
          <a:lstStyle/>
          <a:p>
            <a:pPr algn="ctr"/>
            <a:r>
              <a:rPr lang="en-US" sz="4400" b="1" dirty="0"/>
              <a:t>Four Voices</a:t>
            </a:r>
          </a:p>
        </p:txBody>
      </p:sp>
      <p:grpSp>
        <p:nvGrpSpPr>
          <p:cNvPr id="4" name="Group 15"/>
          <p:cNvGrpSpPr/>
          <p:nvPr/>
        </p:nvGrpSpPr>
        <p:grpSpPr>
          <a:xfrm>
            <a:off x="4572000" y="2438400"/>
            <a:ext cx="3048000" cy="2286000"/>
            <a:chOff x="4572000" y="2438400"/>
            <a:chExt cx="3048000" cy="2286000"/>
          </a:xfrm>
        </p:grpSpPr>
        <p:sp>
          <p:nvSpPr>
            <p:cNvPr id="12" name="Oval Callout 11"/>
            <p:cNvSpPr/>
            <p:nvPr/>
          </p:nvSpPr>
          <p:spPr>
            <a:xfrm>
              <a:off x="4572000" y="2438400"/>
              <a:ext cx="3048000" cy="2286000"/>
            </a:xfrm>
            <a:prstGeom prst="wedgeEllipseCallout">
              <a:avLst>
                <a:gd name="adj1" fmla="val 71448"/>
                <a:gd name="adj2" fmla="val 33006"/>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5029200" y="2971800"/>
              <a:ext cx="2401619" cy="707886"/>
            </a:xfrm>
            <a:prstGeom prst="rect">
              <a:avLst/>
            </a:prstGeom>
            <a:noFill/>
          </p:spPr>
          <p:txBody>
            <a:bodyPr wrap="none" rtlCol="0">
              <a:spAutoFit/>
            </a:bodyPr>
            <a:lstStyle/>
            <a:p>
              <a:r>
                <a:rPr lang="en-US" sz="4000" b="1" dirty="0" smtClean="0"/>
                <a:t>Holy Spirit</a:t>
              </a:r>
            </a:p>
          </p:txBody>
        </p:sp>
      </p:grpSp>
      <p:grpSp>
        <p:nvGrpSpPr>
          <p:cNvPr id="5" name="Group 14"/>
          <p:cNvGrpSpPr/>
          <p:nvPr/>
        </p:nvGrpSpPr>
        <p:grpSpPr>
          <a:xfrm>
            <a:off x="1524000" y="2438400"/>
            <a:ext cx="3048000" cy="1981200"/>
            <a:chOff x="1524000" y="2438400"/>
            <a:chExt cx="3048000" cy="1981200"/>
          </a:xfrm>
          <a:solidFill>
            <a:schemeClr val="bg1">
              <a:lumMod val="75000"/>
            </a:schemeClr>
          </a:solidFill>
        </p:grpSpPr>
        <p:sp>
          <p:nvSpPr>
            <p:cNvPr id="8" name="Oval Callout 7"/>
            <p:cNvSpPr/>
            <p:nvPr/>
          </p:nvSpPr>
          <p:spPr>
            <a:xfrm>
              <a:off x="1524000" y="2438400"/>
              <a:ext cx="3048000" cy="1981200"/>
            </a:xfrm>
            <a:prstGeom prst="wedgeEllipseCallout">
              <a:avLst>
                <a:gd name="adj1" fmla="val -53500"/>
                <a:gd name="adj2" fmla="val 53834"/>
              </a:avLst>
            </a:prstGeom>
            <a:grp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2478363" y="3073995"/>
              <a:ext cx="1258678" cy="707886"/>
            </a:xfrm>
            <a:prstGeom prst="rect">
              <a:avLst/>
            </a:prstGeom>
            <a:grpFill/>
          </p:spPr>
          <p:txBody>
            <a:bodyPr wrap="none" rtlCol="0">
              <a:spAutoFit/>
            </a:bodyPr>
            <a:lstStyle/>
            <a:p>
              <a:r>
                <a:rPr lang="en-US" sz="4000" b="1" dirty="0" smtClean="0"/>
                <a:t>Bible</a:t>
              </a:r>
            </a:p>
          </p:txBody>
        </p:sp>
      </p:grpSp>
      <p:grpSp>
        <p:nvGrpSpPr>
          <p:cNvPr id="6" name="Group 16"/>
          <p:cNvGrpSpPr/>
          <p:nvPr/>
        </p:nvGrpSpPr>
        <p:grpSpPr>
          <a:xfrm>
            <a:off x="1828800" y="3886200"/>
            <a:ext cx="3048000" cy="2286000"/>
            <a:chOff x="1828800" y="3886200"/>
            <a:chExt cx="3048000" cy="2286000"/>
          </a:xfrm>
        </p:grpSpPr>
        <p:sp>
          <p:nvSpPr>
            <p:cNvPr id="13" name="Oval Callout 12"/>
            <p:cNvSpPr/>
            <p:nvPr/>
          </p:nvSpPr>
          <p:spPr>
            <a:xfrm>
              <a:off x="1828800" y="3886200"/>
              <a:ext cx="3048000" cy="2286000"/>
            </a:xfrm>
            <a:prstGeom prst="wedgeEllipseCallout">
              <a:avLst>
                <a:gd name="adj1" fmla="val -35000"/>
                <a:gd name="adj2" fmla="val 61834"/>
              </a:avLst>
            </a:prstGeom>
            <a:solidFill>
              <a:schemeClr val="bg1">
                <a:lumMod val="75000"/>
              </a:schemeClr>
            </a:solid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p:cNvSpPr txBox="1"/>
            <p:nvPr/>
          </p:nvSpPr>
          <p:spPr>
            <a:xfrm>
              <a:off x="2506274" y="4775736"/>
              <a:ext cx="1811714" cy="707886"/>
            </a:xfrm>
            <a:prstGeom prst="rect">
              <a:avLst/>
            </a:prstGeom>
            <a:noFill/>
          </p:spPr>
          <p:txBody>
            <a:bodyPr wrap="none" rtlCol="0">
              <a:spAutoFit/>
            </a:bodyPr>
            <a:lstStyle/>
            <a:p>
              <a:r>
                <a:rPr lang="en-US" sz="4000" b="1" dirty="0" smtClean="0"/>
                <a:t>Learner</a:t>
              </a:r>
              <a:endParaRPr lang="en-US" sz="4000" b="1" dirty="0"/>
            </a:p>
          </p:txBody>
        </p:sp>
      </p:grpSp>
      <p:grpSp>
        <p:nvGrpSpPr>
          <p:cNvPr id="7" name="Group 17"/>
          <p:cNvGrpSpPr/>
          <p:nvPr/>
        </p:nvGrpSpPr>
        <p:grpSpPr>
          <a:xfrm>
            <a:off x="4419600" y="3733800"/>
            <a:ext cx="3048000" cy="2057400"/>
            <a:chOff x="4419600" y="3733800"/>
            <a:chExt cx="3048000" cy="2057400"/>
          </a:xfrm>
          <a:solidFill>
            <a:schemeClr val="bg1">
              <a:lumMod val="75000"/>
            </a:schemeClr>
          </a:solidFill>
        </p:grpSpPr>
        <p:sp>
          <p:nvSpPr>
            <p:cNvPr id="14" name="Oval Callout 13"/>
            <p:cNvSpPr/>
            <p:nvPr/>
          </p:nvSpPr>
          <p:spPr>
            <a:xfrm>
              <a:off x="4419600" y="3733800"/>
              <a:ext cx="3048000" cy="2057400"/>
            </a:xfrm>
            <a:prstGeom prst="wedgeEllipseCallout">
              <a:avLst>
                <a:gd name="adj1" fmla="val 35500"/>
                <a:gd name="adj2" fmla="val 73167"/>
              </a:avLst>
            </a:prstGeom>
            <a:grp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5029200" y="4343400"/>
              <a:ext cx="1836337" cy="707886"/>
            </a:xfrm>
            <a:prstGeom prst="rect">
              <a:avLst/>
            </a:prstGeom>
            <a:grpFill/>
          </p:spPr>
          <p:txBody>
            <a:bodyPr wrap="none" rtlCol="0">
              <a:spAutoFit/>
            </a:bodyPr>
            <a:lstStyle/>
            <a:p>
              <a:r>
                <a:rPr lang="en-US" sz="4000" b="1" dirty="0" smtClean="0"/>
                <a:t>Teacher</a:t>
              </a:r>
              <a:endParaRPr lang="en-US" sz="4000" b="1" dirty="0"/>
            </a:p>
          </p:txBody>
        </p:sp>
      </p:grpSp>
    </p:spTree>
    <p:extLst>
      <p:ext uri="{BB962C8B-B14F-4D97-AF65-F5344CB8AC3E}">
        <p14:creationId xmlns="" xmlns:p14="http://schemas.microsoft.com/office/powerpoint/2010/main" val="922141087"/>
      </p:ext>
    </p:extLst>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438400"/>
            <a:ext cx="4572000" cy="2800767"/>
          </a:xfrm>
          <a:prstGeom prst="rect">
            <a:avLst/>
          </a:prstGeom>
        </p:spPr>
        <p:txBody>
          <a:bodyPr>
            <a:spAutoFit/>
          </a:bodyPr>
          <a:lstStyle/>
          <a:p>
            <a:pPr algn="ctr"/>
            <a:r>
              <a:rPr lang="en-US" sz="4800" b="1" dirty="0">
                <a:ea typeface="Calibri" panose="020F0502020204030204" pitchFamily="34" charset="0"/>
              </a:rPr>
              <a:t>You are not the only Teacher in the </a:t>
            </a:r>
            <a:r>
              <a:rPr lang="en-US" sz="4800" b="1" dirty="0" smtClean="0">
                <a:ea typeface="Calibri" panose="020F0502020204030204" pitchFamily="34" charset="0"/>
              </a:rPr>
              <a:t>room. </a:t>
            </a:r>
          </a:p>
          <a:p>
            <a:pPr algn="r"/>
            <a:r>
              <a:rPr lang="en-US" sz="3200" b="1" dirty="0" smtClean="0">
                <a:ea typeface="Calibri" panose="020F0502020204030204" pitchFamily="34" charset="0"/>
              </a:rPr>
              <a:t>(</a:t>
            </a:r>
            <a:r>
              <a:rPr lang="en-US" sz="3200" b="1" i="1" dirty="0" smtClean="0">
                <a:ea typeface="Calibri" panose="020F0502020204030204" pitchFamily="34" charset="0"/>
              </a:rPr>
              <a:t>p 14, T:CCC</a:t>
            </a:r>
            <a:r>
              <a:rPr lang="en-US" sz="3200" b="1" dirty="0" smtClean="0">
                <a:ea typeface="Calibri" panose="020F0502020204030204" pitchFamily="34" charset="0"/>
              </a:rPr>
              <a:t>)</a:t>
            </a:r>
            <a:endParaRPr lang="en-US" sz="3200" b="1" dirty="0"/>
          </a:p>
        </p:txBody>
      </p:sp>
      <p:grpSp>
        <p:nvGrpSpPr>
          <p:cNvPr id="6" name="Group 5"/>
          <p:cNvGrpSpPr/>
          <p:nvPr/>
        </p:nvGrpSpPr>
        <p:grpSpPr>
          <a:xfrm>
            <a:off x="7162800" y="381000"/>
            <a:ext cx="1600200" cy="1249680"/>
            <a:chOff x="4572000" y="2438400"/>
            <a:chExt cx="3048000" cy="2286000"/>
          </a:xfrm>
        </p:grpSpPr>
        <p:sp>
          <p:nvSpPr>
            <p:cNvPr id="7" name="Oval Callout 6"/>
            <p:cNvSpPr/>
            <p:nvPr/>
          </p:nvSpPr>
          <p:spPr>
            <a:xfrm>
              <a:off x="4572000" y="2438400"/>
              <a:ext cx="3048000" cy="2286000"/>
            </a:xfrm>
            <a:prstGeom prst="wedgeEllipseCallout">
              <a:avLst>
                <a:gd name="adj1" fmla="val 71448"/>
                <a:gd name="adj2" fmla="val 33006"/>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TextBox 7"/>
            <p:cNvSpPr txBox="1"/>
            <p:nvPr/>
          </p:nvSpPr>
          <p:spPr>
            <a:xfrm>
              <a:off x="5029200" y="2971800"/>
              <a:ext cx="2244815" cy="675607"/>
            </a:xfrm>
            <a:prstGeom prst="rect">
              <a:avLst/>
            </a:prstGeom>
            <a:noFill/>
          </p:spPr>
          <p:txBody>
            <a:bodyPr wrap="none" rtlCol="0">
              <a:spAutoFit/>
            </a:bodyPr>
            <a:lstStyle/>
            <a:p>
              <a:r>
                <a:rPr lang="en-US" b="1" dirty="0" smtClean="0"/>
                <a:t>Holy Spirit</a:t>
              </a:r>
            </a:p>
          </p:txBody>
        </p:sp>
      </p:grpSp>
    </p:spTree>
    <p:extLst>
      <p:ext uri="{BB962C8B-B14F-4D97-AF65-F5344CB8AC3E}">
        <p14:creationId xmlns="" xmlns:p14="http://schemas.microsoft.com/office/powerpoint/2010/main" val="1261554673"/>
      </p:ext>
    </p:extLst>
  </p:cSld>
  <p:clrMapOvr>
    <a:masterClrMapping/>
  </p:clrMapOvr>
  <p:transition>
    <p:pull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2325" y="1681134"/>
            <a:ext cx="2863926" cy="769441"/>
          </a:xfrm>
          <a:prstGeom prst="rect">
            <a:avLst/>
          </a:prstGeom>
        </p:spPr>
        <p:txBody>
          <a:bodyPr wrap="none">
            <a:spAutoFit/>
          </a:bodyPr>
          <a:lstStyle/>
          <a:p>
            <a:pPr algn="ctr"/>
            <a:r>
              <a:rPr lang="en-US" sz="4400" b="1" dirty="0"/>
              <a:t>Four Voices</a:t>
            </a:r>
          </a:p>
        </p:txBody>
      </p:sp>
      <p:grpSp>
        <p:nvGrpSpPr>
          <p:cNvPr id="4" name="Group 15"/>
          <p:cNvGrpSpPr/>
          <p:nvPr/>
        </p:nvGrpSpPr>
        <p:grpSpPr>
          <a:xfrm>
            <a:off x="4572000" y="2438400"/>
            <a:ext cx="3048000" cy="2286000"/>
            <a:chOff x="4572000" y="2438400"/>
            <a:chExt cx="3048000" cy="2286000"/>
          </a:xfrm>
          <a:solidFill>
            <a:schemeClr val="bg1">
              <a:lumMod val="75000"/>
            </a:schemeClr>
          </a:solidFill>
        </p:grpSpPr>
        <p:sp>
          <p:nvSpPr>
            <p:cNvPr id="12" name="Oval Callout 11"/>
            <p:cNvSpPr/>
            <p:nvPr/>
          </p:nvSpPr>
          <p:spPr>
            <a:xfrm>
              <a:off x="4572000" y="2438400"/>
              <a:ext cx="3048000" cy="2286000"/>
            </a:xfrm>
            <a:prstGeom prst="wedgeEllipseCallout">
              <a:avLst>
                <a:gd name="adj1" fmla="val 71448"/>
                <a:gd name="adj2" fmla="val 33006"/>
              </a:avLst>
            </a:prstGeom>
            <a:grp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5029200" y="2971800"/>
              <a:ext cx="2401619" cy="707886"/>
            </a:xfrm>
            <a:prstGeom prst="rect">
              <a:avLst/>
            </a:prstGeom>
            <a:grpFill/>
          </p:spPr>
          <p:txBody>
            <a:bodyPr wrap="none" rtlCol="0">
              <a:spAutoFit/>
            </a:bodyPr>
            <a:lstStyle/>
            <a:p>
              <a:r>
                <a:rPr lang="en-US" sz="4000" b="1" dirty="0" smtClean="0"/>
                <a:t>Holy Spirit</a:t>
              </a:r>
            </a:p>
          </p:txBody>
        </p:sp>
      </p:grpSp>
      <p:grpSp>
        <p:nvGrpSpPr>
          <p:cNvPr id="5" name="Group 14"/>
          <p:cNvGrpSpPr/>
          <p:nvPr/>
        </p:nvGrpSpPr>
        <p:grpSpPr>
          <a:xfrm>
            <a:off x="1524000" y="2438400"/>
            <a:ext cx="3048000" cy="1981200"/>
            <a:chOff x="1524000" y="2438400"/>
            <a:chExt cx="3048000" cy="1981200"/>
          </a:xfrm>
          <a:solidFill>
            <a:schemeClr val="bg1">
              <a:lumMod val="75000"/>
            </a:schemeClr>
          </a:solidFill>
        </p:grpSpPr>
        <p:sp>
          <p:nvSpPr>
            <p:cNvPr id="8" name="Oval Callout 7"/>
            <p:cNvSpPr/>
            <p:nvPr/>
          </p:nvSpPr>
          <p:spPr>
            <a:xfrm>
              <a:off x="1524000" y="2438400"/>
              <a:ext cx="3048000" cy="1981200"/>
            </a:xfrm>
            <a:prstGeom prst="wedgeEllipseCallout">
              <a:avLst>
                <a:gd name="adj1" fmla="val -53500"/>
                <a:gd name="adj2" fmla="val 53834"/>
              </a:avLst>
            </a:prstGeom>
            <a:grp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2478363" y="3073995"/>
              <a:ext cx="1258678" cy="707886"/>
            </a:xfrm>
            <a:prstGeom prst="rect">
              <a:avLst/>
            </a:prstGeom>
            <a:grpFill/>
          </p:spPr>
          <p:txBody>
            <a:bodyPr wrap="none" rtlCol="0">
              <a:spAutoFit/>
            </a:bodyPr>
            <a:lstStyle/>
            <a:p>
              <a:r>
                <a:rPr lang="en-US" sz="4000" b="1" dirty="0" smtClean="0"/>
                <a:t>Bible</a:t>
              </a:r>
            </a:p>
          </p:txBody>
        </p:sp>
      </p:grpSp>
      <p:grpSp>
        <p:nvGrpSpPr>
          <p:cNvPr id="6" name="Group 16"/>
          <p:cNvGrpSpPr/>
          <p:nvPr/>
        </p:nvGrpSpPr>
        <p:grpSpPr>
          <a:xfrm>
            <a:off x="1828800" y="3886200"/>
            <a:ext cx="3048000" cy="2286000"/>
            <a:chOff x="1828800" y="3886200"/>
            <a:chExt cx="3048000" cy="2286000"/>
          </a:xfrm>
        </p:grpSpPr>
        <p:sp>
          <p:nvSpPr>
            <p:cNvPr id="13" name="Oval Callout 12"/>
            <p:cNvSpPr/>
            <p:nvPr/>
          </p:nvSpPr>
          <p:spPr>
            <a:xfrm>
              <a:off x="1828800" y="3886200"/>
              <a:ext cx="3048000" cy="2286000"/>
            </a:xfrm>
            <a:prstGeom prst="wedgeEllipseCallout">
              <a:avLst>
                <a:gd name="adj1" fmla="val -35000"/>
                <a:gd name="adj2" fmla="val 61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p:cNvSpPr txBox="1"/>
            <p:nvPr/>
          </p:nvSpPr>
          <p:spPr>
            <a:xfrm>
              <a:off x="2506274" y="4775736"/>
              <a:ext cx="1811714" cy="707886"/>
            </a:xfrm>
            <a:prstGeom prst="rect">
              <a:avLst/>
            </a:prstGeom>
            <a:noFill/>
          </p:spPr>
          <p:txBody>
            <a:bodyPr wrap="none" rtlCol="0">
              <a:spAutoFit/>
            </a:bodyPr>
            <a:lstStyle/>
            <a:p>
              <a:r>
                <a:rPr lang="en-US" sz="4000" b="1" dirty="0" smtClean="0"/>
                <a:t>Learner</a:t>
              </a:r>
              <a:endParaRPr lang="en-US" sz="4000" b="1" dirty="0"/>
            </a:p>
          </p:txBody>
        </p:sp>
      </p:grpSp>
      <p:grpSp>
        <p:nvGrpSpPr>
          <p:cNvPr id="7" name="Group 17"/>
          <p:cNvGrpSpPr/>
          <p:nvPr/>
        </p:nvGrpSpPr>
        <p:grpSpPr>
          <a:xfrm>
            <a:off x="4419600" y="3733800"/>
            <a:ext cx="3048000" cy="2057400"/>
            <a:chOff x="4419600" y="3733800"/>
            <a:chExt cx="3048000" cy="2057400"/>
          </a:xfrm>
        </p:grpSpPr>
        <p:sp>
          <p:nvSpPr>
            <p:cNvPr id="14" name="Oval Callout 13"/>
            <p:cNvSpPr/>
            <p:nvPr/>
          </p:nvSpPr>
          <p:spPr>
            <a:xfrm>
              <a:off x="4419600" y="3733800"/>
              <a:ext cx="3048000" cy="2057400"/>
            </a:xfrm>
            <a:prstGeom prst="wedgeEllipseCallout">
              <a:avLst>
                <a:gd name="adj1" fmla="val 35500"/>
                <a:gd name="adj2" fmla="val 73167"/>
              </a:avLst>
            </a:prstGeom>
            <a:solidFill>
              <a:schemeClr val="bg1">
                <a:lumMod val="75000"/>
              </a:schemeClr>
            </a:solid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5029200" y="4343400"/>
              <a:ext cx="1836337" cy="707886"/>
            </a:xfrm>
            <a:prstGeom prst="rect">
              <a:avLst/>
            </a:prstGeom>
            <a:noFill/>
          </p:spPr>
          <p:txBody>
            <a:bodyPr wrap="none" rtlCol="0">
              <a:spAutoFit/>
            </a:bodyPr>
            <a:lstStyle/>
            <a:p>
              <a:r>
                <a:rPr lang="en-US" sz="4000" b="1" dirty="0" smtClean="0"/>
                <a:t>Teacher</a:t>
              </a:r>
              <a:endParaRPr lang="en-US" sz="4000" b="1" dirty="0"/>
            </a:p>
          </p:txBody>
        </p:sp>
      </p:grpSp>
    </p:spTree>
    <p:extLst>
      <p:ext uri="{BB962C8B-B14F-4D97-AF65-F5344CB8AC3E}">
        <p14:creationId xmlns="" xmlns:p14="http://schemas.microsoft.com/office/powerpoint/2010/main" val="922141087"/>
      </p:ext>
    </p:extLst>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1676400"/>
            <a:ext cx="5838650" cy="707886"/>
          </a:xfrm>
          <a:prstGeom prst="rect">
            <a:avLst/>
          </a:prstGeom>
          <a:noFill/>
        </p:spPr>
        <p:txBody>
          <a:bodyPr wrap="none" rtlCol="0">
            <a:spAutoFit/>
          </a:bodyPr>
          <a:lstStyle/>
          <a:p>
            <a:r>
              <a:rPr lang="en-US" sz="4000" b="1" dirty="0" smtClean="0"/>
              <a:t>Eight Learning Approaches</a:t>
            </a:r>
            <a:endParaRPr lang="en-US" sz="4000" b="1" dirty="0"/>
          </a:p>
        </p:txBody>
      </p:sp>
      <p:grpSp>
        <p:nvGrpSpPr>
          <p:cNvPr id="4" name="Group 16"/>
          <p:cNvGrpSpPr/>
          <p:nvPr/>
        </p:nvGrpSpPr>
        <p:grpSpPr>
          <a:xfrm>
            <a:off x="7391400" y="381000"/>
            <a:ext cx="1554480" cy="1082040"/>
            <a:chOff x="1828800" y="3886200"/>
            <a:chExt cx="3048000" cy="2286000"/>
          </a:xfrm>
        </p:grpSpPr>
        <p:sp>
          <p:nvSpPr>
            <p:cNvPr id="5" name="Oval Callout 4"/>
            <p:cNvSpPr/>
            <p:nvPr/>
          </p:nvSpPr>
          <p:spPr>
            <a:xfrm>
              <a:off x="1828800" y="3886200"/>
              <a:ext cx="3048000" cy="2286000"/>
            </a:xfrm>
            <a:prstGeom prst="wedgeEllipseCallout">
              <a:avLst>
                <a:gd name="adj1" fmla="val -35000"/>
                <a:gd name="adj2" fmla="val 61834"/>
              </a:avLst>
            </a:prstGeom>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TextBox 5"/>
            <p:cNvSpPr txBox="1"/>
            <p:nvPr/>
          </p:nvSpPr>
          <p:spPr>
            <a:xfrm>
              <a:off x="2506275" y="4775736"/>
              <a:ext cx="1792222" cy="780279"/>
            </a:xfrm>
            <a:prstGeom prst="rect">
              <a:avLst/>
            </a:prstGeom>
            <a:noFill/>
          </p:spPr>
          <p:txBody>
            <a:bodyPr wrap="none" rtlCol="0">
              <a:spAutoFit/>
            </a:bodyPr>
            <a:lstStyle/>
            <a:p>
              <a:r>
                <a:rPr lang="en-US" b="1" dirty="0" smtClean="0"/>
                <a:t>Learner</a:t>
              </a:r>
              <a:endParaRPr lang="en-US" sz="4000" b="1" dirty="0"/>
            </a:p>
          </p:txBody>
        </p:sp>
      </p:grpSp>
      <p:sp>
        <p:nvSpPr>
          <p:cNvPr id="7" name="Rectangle 6"/>
          <p:cNvSpPr/>
          <p:nvPr/>
        </p:nvSpPr>
        <p:spPr>
          <a:xfrm rot="781201">
            <a:off x="6297819" y="2923615"/>
            <a:ext cx="2358851" cy="707886"/>
          </a:xfrm>
          <a:prstGeom prst="rect">
            <a:avLst/>
          </a:prstGeom>
          <a:solidFill>
            <a:schemeClr val="bg1"/>
          </a:solidFill>
          <a:ln w="38100">
            <a:solidFill>
              <a:srgbClr val="9CC83D"/>
            </a:solidFill>
          </a:ln>
        </p:spPr>
        <p:txBody>
          <a:bodyPr wrap="none">
            <a:spAutoFit/>
          </a:bodyPr>
          <a:lstStyle/>
          <a:p>
            <a:r>
              <a:rPr lang="en-US" sz="4000" b="1" i="1" dirty="0" smtClean="0"/>
              <a:t>Relational</a:t>
            </a:r>
            <a:endParaRPr lang="en-US" sz="4000" b="1" i="1" dirty="0"/>
          </a:p>
        </p:txBody>
      </p:sp>
      <p:sp>
        <p:nvSpPr>
          <p:cNvPr id="8" name="Rectangle 7"/>
          <p:cNvSpPr/>
          <p:nvPr/>
        </p:nvSpPr>
        <p:spPr>
          <a:xfrm rot="20689459">
            <a:off x="5932810" y="4002187"/>
            <a:ext cx="1562607" cy="707886"/>
          </a:xfrm>
          <a:prstGeom prst="rect">
            <a:avLst/>
          </a:prstGeom>
          <a:solidFill>
            <a:schemeClr val="bg1"/>
          </a:solidFill>
          <a:ln w="38100">
            <a:solidFill>
              <a:srgbClr val="9CC83D"/>
            </a:solidFill>
          </a:ln>
        </p:spPr>
        <p:txBody>
          <a:bodyPr wrap="none">
            <a:spAutoFit/>
          </a:bodyPr>
          <a:lstStyle/>
          <a:p>
            <a:r>
              <a:rPr lang="en-US" sz="4000" b="1" i="1" dirty="0" smtClean="0"/>
              <a:t>Verbal</a:t>
            </a:r>
            <a:endParaRPr lang="en-US" sz="4000" b="1" i="1" dirty="0"/>
          </a:p>
        </p:txBody>
      </p:sp>
      <p:sp>
        <p:nvSpPr>
          <p:cNvPr id="9" name="Rectangle 8"/>
          <p:cNvSpPr/>
          <p:nvPr/>
        </p:nvSpPr>
        <p:spPr>
          <a:xfrm rot="799305">
            <a:off x="747379" y="4352528"/>
            <a:ext cx="1484702" cy="707886"/>
          </a:xfrm>
          <a:prstGeom prst="rect">
            <a:avLst/>
          </a:prstGeom>
          <a:solidFill>
            <a:schemeClr val="bg1"/>
          </a:solidFill>
          <a:ln w="38100">
            <a:solidFill>
              <a:srgbClr val="9CC83D"/>
            </a:solidFill>
          </a:ln>
        </p:spPr>
        <p:txBody>
          <a:bodyPr wrap="none">
            <a:spAutoFit/>
          </a:bodyPr>
          <a:lstStyle/>
          <a:p>
            <a:r>
              <a:rPr lang="en-US" sz="4000" b="1" i="1" dirty="0" smtClean="0"/>
              <a:t>Visual</a:t>
            </a:r>
            <a:endParaRPr lang="en-US" sz="4000" b="1" i="1" dirty="0"/>
          </a:p>
        </p:txBody>
      </p:sp>
      <p:sp>
        <p:nvSpPr>
          <p:cNvPr id="10" name="Rectangle 9"/>
          <p:cNvSpPr/>
          <p:nvPr/>
        </p:nvSpPr>
        <p:spPr>
          <a:xfrm>
            <a:off x="3124200" y="4114800"/>
            <a:ext cx="2264594" cy="707886"/>
          </a:xfrm>
          <a:prstGeom prst="rect">
            <a:avLst/>
          </a:prstGeom>
          <a:solidFill>
            <a:schemeClr val="bg1"/>
          </a:solidFill>
          <a:ln w="38100">
            <a:solidFill>
              <a:srgbClr val="9CC83D"/>
            </a:solidFill>
          </a:ln>
        </p:spPr>
        <p:txBody>
          <a:bodyPr wrap="none">
            <a:spAutoFit/>
          </a:bodyPr>
          <a:lstStyle/>
          <a:p>
            <a:r>
              <a:rPr lang="en-US" sz="4000" b="1" i="1" dirty="0" smtClean="0"/>
              <a:t>Reflective</a:t>
            </a:r>
            <a:endParaRPr lang="en-US" sz="4000" b="1" i="1" dirty="0"/>
          </a:p>
        </p:txBody>
      </p:sp>
      <p:sp>
        <p:nvSpPr>
          <p:cNvPr id="11" name="Rectangle 10"/>
          <p:cNvSpPr/>
          <p:nvPr/>
        </p:nvSpPr>
        <p:spPr>
          <a:xfrm>
            <a:off x="3429000" y="2895600"/>
            <a:ext cx="1674626" cy="707886"/>
          </a:xfrm>
          <a:prstGeom prst="rect">
            <a:avLst/>
          </a:prstGeom>
          <a:solidFill>
            <a:schemeClr val="bg1"/>
          </a:solidFill>
          <a:ln w="38100">
            <a:solidFill>
              <a:srgbClr val="9CC83D"/>
            </a:solidFill>
          </a:ln>
        </p:spPr>
        <p:txBody>
          <a:bodyPr wrap="none">
            <a:spAutoFit/>
          </a:bodyPr>
          <a:lstStyle/>
          <a:p>
            <a:r>
              <a:rPr lang="en-US" sz="4000" b="1" i="1" dirty="0" smtClean="0"/>
              <a:t>Logical</a:t>
            </a:r>
            <a:endParaRPr lang="en-US" sz="4000" b="1" i="1" dirty="0"/>
          </a:p>
        </p:txBody>
      </p:sp>
      <p:sp>
        <p:nvSpPr>
          <p:cNvPr id="12" name="Rectangle 11"/>
          <p:cNvSpPr/>
          <p:nvPr/>
        </p:nvSpPr>
        <p:spPr>
          <a:xfrm rot="21206139">
            <a:off x="415253" y="2696754"/>
            <a:ext cx="1894237" cy="707886"/>
          </a:xfrm>
          <a:prstGeom prst="rect">
            <a:avLst/>
          </a:prstGeom>
          <a:solidFill>
            <a:schemeClr val="bg1"/>
          </a:solidFill>
          <a:ln w="38100">
            <a:solidFill>
              <a:srgbClr val="9CC83D"/>
            </a:solidFill>
          </a:ln>
        </p:spPr>
        <p:txBody>
          <a:bodyPr wrap="none">
            <a:spAutoFit/>
          </a:bodyPr>
          <a:lstStyle/>
          <a:p>
            <a:r>
              <a:rPr lang="en-US" sz="4000" b="1" i="1" dirty="0" smtClean="0"/>
              <a:t>Physical</a:t>
            </a:r>
            <a:endParaRPr lang="en-US" sz="4000" b="1" i="1" dirty="0"/>
          </a:p>
        </p:txBody>
      </p:sp>
      <p:sp>
        <p:nvSpPr>
          <p:cNvPr id="13" name="Rectangle 12"/>
          <p:cNvSpPr/>
          <p:nvPr/>
        </p:nvSpPr>
        <p:spPr>
          <a:xfrm rot="820055">
            <a:off x="6153608" y="5312542"/>
            <a:ext cx="1838132" cy="707886"/>
          </a:xfrm>
          <a:prstGeom prst="rect">
            <a:avLst/>
          </a:prstGeom>
          <a:solidFill>
            <a:schemeClr val="bg1"/>
          </a:solidFill>
          <a:ln w="38100">
            <a:solidFill>
              <a:srgbClr val="9CC83D"/>
            </a:solidFill>
          </a:ln>
        </p:spPr>
        <p:txBody>
          <a:bodyPr wrap="none">
            <a:spAutoFit/>
          </a:bodyPr>
          <a:lstStyle/>
          <a:p>
            <a:r>
              <a:rPr lang="en-US" sz="4000" b="1" i="1" dirty="0" smtClean="0"/>
              <a:t>Musical</a:t>
            </a:r>
            <a:endParaRPr lang="en-US" sz="4000" b="1" i="1" dirty="0"/>
          </a:p>
        </p:txBody>
      </p:sp>
      <p:sp>
        <p:nvSpPr>
          <p:cNvPr id="14" name="Rectangle 13"/>
          <p:cNvSpPr/>
          <p:nvPr/>
        </p:nvSpPr>
        <p:spPr>
          <a:xfrm rot="20328199">
            <a:off x="2743200" y="5486400"/>
            <a:ext cx="1819729" cy="707886"/>
          </a:xfrm>
          <a:prstGeom prst="rect">
            <a:avLst/>
          </a:prstGeom>
          <a:solidFill>
            <a:schemeClr val="bg1"/>
          </a:solidFill>
          <a:ln w="38100">
            <a:solidFill>
              <a:srgbClr val="9CC83D"/>
            </a:solidFill>
          </a:ln>
        </p:spPr>
        <p:txBody>
          <a:bodyPr wrap="none">
            <a:spAutoFit/>
          </a:bodyPr>
          <a:lstStyle/>
          <a:p>
            <a:r>
              <a:rPr lang="en-US" sz="4000" b="1" i="1" dirty="0" smtClean="0"/>
              <a:t>Natural</a:t>
            </a:r>
            <a:endParaRPr lang="en-US" sz="4000" b="1" i="1" dirty="0"/>
          </a:p>
        </p:txBody>
      </p:sp>
    </p:spTree>
    <p:extLst>
      <p:ext uri="{BB962C8B-B14F-4D97-AF65-F5344CB8AC3E}">
        <p14:creationId xmlns="" xmlns:p14="http://schemas.microsoft.com/office/powerpoint/2010/main" val="367581570"/>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8"/>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9"/>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ppt_w</p:attrName>
                                        </p:attrNameLst>
                                      </p:cBhvr>
                                      <p:tavLst>
                                        <p:tav tm="0">
                                          <p:val>
                                            <p:fltVal val="0"/>
                                          </p:val>
                                        </p:tav>
                                        <p:tav tm="100000">
                                          <p:val>
                                            <p:strVal val="#ppt_w"/>
                                          </p:val>
                                        </p:tav>
                                      </p:tavLst>
                                    </p:anim>
                                    <p:anim calcmode="lin" valueType="num">
                                      <p:cBhvr>
                                        <p:cTn id="26" dur="1000" fill="hold"/>
                                        <p:tgtEl>
                                          <p:spTgt spid="10"/>
                                        </p:tgtEl>
                                        <p:attrNameLst>
                                          <p:attrName>ppt_h</p:attrName>
                                        </p:attrNameLst>
                                      </p:cBhvr>
                                      <p:tavLst>
                                        <p:tav tm="0">
                                          <p:val>
                                            <p:fltVal val="0"/>
                                          </p:val>
                                        </p:tav>
                                        <p:tav tm="100000">
                                          <p:val>
                                            <p:strVal val="#ppt_h"/>
                                          </p:val>
                                        </p:tav>
                                      </p:tavLst>
                                    </p:anim>
                                    <p:anim calcmode="lin" valueType="num">
                                      <p:cBhvr>
                                        <p:cTn id="27"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0"/>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000" fill="hold"/>
                                        <p:tgtEl>
                                          <p:spTgt spid="11"/>
                                        </p:tgtEl>
                                        <p:attrNameLst>
                                          <p:attrName>ppt_w</p:attrName>
                                        </p:attrNameLst>
                                      </p:cBhvr>
                                      <p:tavLst>
                                        <p:tav tm="0">
                                          <p:val>
                                            <p:fltVal val="0"/>
                                          </p:val>
                                        </p:tav>
                                        <p:tav tm="100000">
                                          <p:val>
                                            <p:strVal val="#ppt_w"/>
                                          </p:val>
                                        </p:tav>
                                      </p:tavLst>
                                    </p:anim>
                                    <p:anim calcmode="lin" valueType="num">
                                      <p:cBhvr>
                                        <p:cTn id="32" dur="1000" fill="hold"/>
                                        <p:tgtEl>
                                          <p:spTgt spid="11"/>
                                        </p:tgtEl>
                                        <p:attrNameLst>
                                          <p:attrName>ppt_h</p:attrName>
                                        </p:attrNameLst>
                                      </p:cBhvr>
                                      <p:tavLst>
                                        <p:tav tm="0">
                                          <p:val>
                                            <p:fltVal val="0"/>
                                          </p:val>
                                        </p:tav>
                                        <p:tav tm="100000">
                                          <p:val>
                                            <p:strVal val="#ppt_h"/>
                                          </p:val>
                                        </p:tav>
                                      </p:tavLst>
                                    </p:anim>
                                    <p:anim calcmode="lin" valueType="num">
                                      <p:cBhvr>
                                        <p:cTn id="33"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1"/>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fltVal val="0"/>
                                          </p:val>
                                        </p:tav>
                                        <p:tav tm="100000">
                                          <p:val>
                                            <p:strVal val="#ppt_w"/>
                                          </p:val>
                                        </p:tav>
                                      </p:tavLst>
                                    </p:anim>
                                    <p:anim calcmode="lin" valueType="num">
                                      <p:cBhvr>
                                        <p:cTn id="38" dur="1000" fill="hold"/>
                                        <p:tgtEl>
                                          <p:spTgt spid="12"/>
                                        </p:tgtEl>
                                        <p:attrNameLst>
                                          <p:attrName>ppt_h</p:attrName>
                                        </p:attrNameLst>
                                      </p:cBhvr>
                                      <p:tavLst>
                                        <p:tav tm="0">
                                          <p:val>
                                            <p:fltVal val="0"/>
                                          </p:val>
                                        </p:tav>
                                        <p:tav tm="100000">
                                          <p:val>
                                            <p:strVal val="#ppt_h"/>
                                          </p:val>
                                        </p:tav>
                                      </p:tavLst>
                                    </p:anim>
                                    <p:anim calcmode="lin" valueType="num">
                                      <p:cBhvr>
                                        <p:cTn id="39"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2"/>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1000" fill="hold"/>
                                        <p:tgtEl>
                                          <p:spTgt spid="13"/>
                                        </p:tgtEl>
                                        <p:attrNameLst>
                                          <p:attrName>ppt_w</p:attrName>
                                        </p:attrNameLst>
                                      </p:cBhvr>
                                      <p:tavLst>
                                        <p:tav tm="0">
                                          <p:val>
                                            <p:fltVal val="0"/>
                                          </p:val>
                                        </p:tav>
                                        <p:tav tm="100000">
                                          <p:val>
                                            <p:strVal val="#ppt_w"/>
                                          </p:val>
                                        </p:tav>
                                      </p:tavLst>
                                    </p:anim>
                                    <p:anim calcmode="lin" valueType="num">
                                      <p:cBhvr>
                                        <p:cTn id="44" dur="1000" fill="hold"/>
                                        <p:tgtEl>
                                          <p:spTgt spid="13"/>
                                        </p:tgtEl>
                                        <p:attrNameLst>
                                          <p:attrName>ppt_h</p:attrName>
                                        </p:attrNameLst>
                                      </p:cBhvr>
                                      <p:tavLst>
                                        <p:tav tm="0">
                                          <p:val>
                                            <p:fltVal val="0"/>
                                          </p:val>
                                        </p:tav>
                                        <p:tav tm="100000">
                                          <p:val>
                                            <p:strVal val="#ppt_h"/>
                                          </p:val>
                                        </p:tav>
                                      </p:tavLst>
                                    </p:anim>
                                    <p:anim calcmode="lin" valueType="num">
                                      <p:cBhvr>
                                        <p:cTn id="45"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13"/>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ppt_w</p:attrName>
                                        </p:attrNameLst>
                                      </p:cBhvr>
                                      <p:tavLst>
                                        <p:tav tm="0">
                                          <p:val>
                                            <p:fltVal val="0"/>
                                          </p:val>
                                        </p:tav>
                                        <p:tav tm="100000">
                                          <p:val>
                                            <p:strVal val="#ppt_w"/>
                                          </p:val>
                                        </p:tav>
                                      </p:tavLst>
                                    </p:anim>
                                    <p:anim calcmode="lin" valueType="num">
                                      <p:cBhvr>
                                        <p:cTn id="50" dur="1000" fill="hold"/>
                                        <p:tgtEl>
                                          <p:spTgt spid="14"/>
                                        </p:tgtEl>
                                        <p:attrNameLst>
                                          <p:attrName>ppt_h</p:attrName>
                                        </p:attrNameLst>
                                      </p:cBhvr>
                                      <p:tavLst>
                                        <p:tav tm="0">
                                          <p:val>
                                            <p:fltVal val="0"/>
                                          </p:val>
                                        </p:tav>
                                        <p:tav tm="100000">
                                          <p:val>
                                            <p:strVal val="#ppt_h"/>
                                          </p:val>
                                        </p:tav>
                                      </p:tavLst>
                                    </p:anim>
                                    <p:anim calcmode="lin" valueType="num">
                                      <p:cBhvr>
                                        <p:cTn id="51"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62325" y="1681134"/>
            <a:ext cx="2863926" cy="769441"/>
          </a:xfrm>
          <a:prstGeom prst="rect">
            <a:avLst/>
          </a:prstGeom>
        </p:spPr>
        <p:txBody>
          <a:bodyPr wrap="none">
            <a:spAutoFit/>
          </a:bodyPr>
          <a:lstStyle/>
          <a:p>
            <a:pPr algn="ctr"/>
            <a:r>
              <a:rPr lang="en-US" sz="4400" b="1" dirty="0"/>
              <a:t>Four Voices</a:t>
            </a:r>
          </a:p>
        </p:txBody>
      </p:sp>
      <p:grpSp>
        <p:nvGrpSpPr>
          <p:cNvPr id="4" name="Group 15"/>
          <p:cNvGrpSpPr/>
          <p:nvPr/>
        </p:nvGrpSpPr>
        <p:grpSpPr>
          <a:xfrm>
            <a:off x="4572000" y="2438400"/>
            <a:ext cx="3048000" cy="2286000"/>
            <a:chOff x="4572000" y="2438400"/>
            <a:chExt cx="3048000" cy="2286000"/>
          </a:xfrm>
          <a:solidFill>
            <a:schemeClr val="bg1">
              <a:lumMod val="75000"/>
            </a:schemeClr>
          </a:solidFill>
        </p:grpSpPr>
        <p:sp>
          <p:nvSpPr>
            <p:cNvPr id="12" name="Oval Callout 11"/>
            <p:cNvSpPr/>
            <p:nvPr/>
          </p:nvSpPr>
          <p:spPr>
            <a:xfrm>
              <a:off x="4572000" y="2438400"/>
              <a:ext cx="3048000" cy="2286000"/>
            </a:xfrm>
            <a:prstGeom prst="wedgeEllipseCallout">
              <a:avLst>
                <a:gd name="adj1" fmla="val 71448"/>
                <a:gd name="adj2" fmla="val 33006"/>
              </a:avLst>
            </a:prstGeom>
            <a:grpFill/>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extBox 1"/>
            <p:cNvSpPr txBox="1"/>
            <p:nvPr/>
          </p:nvSpPr>
          <p:spPr>
            <a:xfrm>
              <a:off x="5029200" y="2971800"/>
              <a:ext cx="2401619" cy="707886"/>
            </a:xfrm>
            <a:prstGeom prst="rect">
              <a:avLst/>
            </a:prstGeom>
            <a:grpFill/>
          </p:spPr>
          <p:txBody>
            <a:bodyPr wrap="none" rtlCol="0">
              <a:spAutoFit/>
            </a:bodyPr>
            <a:lstStyle/>
            <a:p>
              <a:r>
                <a:rPr lang="en-US" sz="4000" b="1" dirty="0" smtClean="0"/>
                <a:t>Holy Spirit</a:t>
              </a:r>
            </a:p>
          </p:txBody>
        </p:sp>
      </p:grpSp>
      <p:grpSp>
        <p:nvGrpSpPr>
          <p:cNvPr id="5" name="Group 14"/>
          <p:cNvGrpSpPr/>
          <p:nvPr/>
        </p:nvGrpSpPr>
        <p:grpSpPr>
          <a:xfrm>
            <a:off x="1524000" y="2438400"/>
            <a:ext cx="3048000" cy="1981200"/>
            <a:chOff x="1524000" y="2438400"/>
            <a:chExt cx="3048000" cy="1981200"/>
          </a:xfrm>
          <a:solidFill>
            <a:schemeClr val="bg1">
              <a:lumMod val="75000"/>
            </a:schemeClr>
          </a:solidFill>
        </p:grpSpPr>
        <p:sp>
          <p:nvSpPr>
            <p:cNvPr id="8" name="Oval Callout 7"/>
            <p:cNvSpPr/>
            <p:nvPr/>
          </p:nvSpPr>
          <p:spPr>
            <a:xfrm>
              <a:off x="1524000" y="2438400"/>
              <a:ext cx="3048000" cy="1981200"/>
            </a:xfrm>
            <a:prstGeom prst="wedgeEllipseCallout">
              <a:avLst>
                <a:gd name="adj1" fmla="val -53500"/>
                <a:gd name="adj2" fmla="val 53834"/>
              </a:avLst>
            </a:prstGeom>
            <a:grp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TextBox 8"/>
            <p:cNvSpPr txBox="1"/>
            <p:nvPr/>
          </p:nvSpPr>
          <p:spPr>
            <a:xfrm>
              <a:off x="2478363" y="3073995"/>
              <a:ext cx="1258678" cy="707886"/>
            </a:xfrm>
            <a:prstGeom prst="rect">
              <a:avLst/>
            </a:prstGeom>
            <a:grpFill/>
          </p:spPr>
          <p:txBody>
            <a:bodyPr wrap="none" rtlCol="0">
              <a:spAutoFit/>
            </a:bodyPr>
            <a:lstStyle/>
            <a:p>
              <a:r>
                <a:rPr lang="en-US" sz="4000" b="1" dirty="0" smtClean="0"/>
                <a:t>Bible</a:t>
              </a:r>
            </a:p>
          </p:txBody>
        </p:sp>
      </p:grpSp>
      <p:grpSp>
        <p:nvGrpSpPr>
          <p:cNvPr id="6" name="Group 16"/>
          <p:cNvGrpSpPr/>
          <p:nvPr/>
        </p:nvGrpSpPr>
        <p:grpSpPr>
          <a:xfrm>
            <a:off x="1828800" y="3886200"/>
            <a:ext cx="3048000" cy="2286000"/>
            <a:chOff x="1828800" y="3886200"/>
            <a:chExt cx="3048000" cy="2286000"/>
          </a:xfrm>
          <a:solidFill>
            <a:schemeClr val="bg1">
              <a:lumMod val="75000"/>
            </a:schemeClr>
          </a:solidFill>
        </p:grpSpPr>
        <p:sp>
          <p:nvSpPr>
            <p:cNvPr id="13" name="Oval Callout 12"/>
            <p:cNvSpPr/>
            <p:nvPr/>
          </p:nvSpPr>
          <p:spPr>
            <a:xfrm>
              <a:off x="1828800" y="3886200"/>
              <a:ext cx="3048000" cy="2286000"/>
            </a:xfrm>
            <a:prstGeom prst="wedgeEllipseCallout">
              <a:avLst>
                <a:gd name="adj1" fmla="val -35000"/>
                <a:gd name="adj2" fmla="val 61834"/>
              </a:avLst>
            </a:prstGeom>
            <a:grpFill/>
            <a:ln w="76200">
              <a:solidFill>
                <a:srgbClr val="9CC83D"/>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TextBox 9"/>
            <p:cNvSpPr txBox="1"/>
            <p:nvPr/>
          </p:nvSpPr>
          <p:spPr>
            <a:xfrm>
              <a:off x="2506274" y="4775736"/>
              <a:ext cx="1811714" cy="707886"/>
            </a:xfrm>
            <a:prstGeom prst="rect">
              <a:avLst/>
            </a:prstGeom>
            <a:grpFill/>
          </p:spPr>
          <p:txBody>
            <a:bodyPr wrap="none" rtlCol="0">
              <a:spAutoFit/>
            </a:bodyPr>
            <a:lstStyle/>
            <a:p>
              <a:r>
                <a:rPr lang="en-US" sz="4000" b="1" dirty="0" smtClean="0"/>
                <a:t>Learner</a:t>
              </a:r>
              <a:endParaRPr lang="en-US" sz="4000" b="1" dirty="0"/>
            </a:p>
          </p:txBody>
        </p:sp>
      </p:grpSp>
      <p:grpSp>
        <p:nvGrpSpPr>
          <p:cNvPr id="7" name="Group 17"/>
          <p:cNvGrpSpPr/>
          <p:nvPr/>
        </p:nvGrpSpPr>
        <p:grpSpPr>
          <a:xfrm>
            <a:off x="4419600" y="3733800"/>
            <a:ext cx="3048000" cy="2057400"/>
            <a:chOff x="4419600" y="3733800"/>
            <a:chExt cx="3048000" cy="2057400"/>
          </a:xfrm>
        </p:grpSpPr>
        <p:sp>
          <p:nvSpPr>
            <p:cNvPr id="14" name="Oval Callout 1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p:cNvSpPr txBox="1"/>
            <p:nvPr/>
          </p:nvSpPr>
          <p:spPr>
            <a:xfrm>
              <a:off x="5029200" y="4343400"/>
              <a:ext cx="1836337" cy="707886"/>
            </a:xfrm>
            <a:prstGeom prst="rect">
              <a:avLst/>
            </a:prstGeom>
            <a:noFill/>
          </p:spPr>
          <p:txBody>
            <a:bodyPr wrap="none" rtlCol="0">
              <a:spAutoFit/>
            </a:bodyPr>
            <a:lstStyle/>
            <a:p>
              <a:r>
                <a:rPr lang="en-US" sz="4000" b="1" dirty="0" smtClean="0"/>
                <a:t>Teacher</a:t>
              </a:r>
              <a:endParaRPr lang="en-US" sz="4000" b="1" dirty="0"/>
            </a:p>
          </p:txBody>
        </p:sp>
      </p:grpSp>
    </p:spTree>
    <p:extLst>
      <p:ext uri="{BB962C8B-B14F-4D97-AF65-F5344CB8AC3E}">
        <p14:creationId xmlns="" xmlns:p14="http://schemas.microsoft.com/office/powerpoint/2010/main" val="922141087"/>
      </p:ext>
    </p:extLst>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743200"/>
            <a:ext cx="9144000" cy="1862048"/>
          </a:xfrm>
          <a:prstGeom prst="rect">
            <a:avLst/>
          </a:prstGeom>
        </p:spPr>
        <p:txBody>
          <a:bodyPr wrap="square">
            <a:spAutoFit/>
          </a:bodyPr>
          <a:lstStyle/>
          <a:p>
            <a:pPr algn="ctr"/>
            <a:r>
              <a:rPr lang="en-US" sz="11500" b="1" dirty="0">
                <a:latin typeface="+mj-lt"/>
                <a:ea typeface="Calibri" panose="020F0502020204030204" pitchFamily="34" charset="0"/>
              </a:rPr>
              <a:t>Say/Ask/Do </a:t>
            </a:r>
            <a:endParaRPr lang="en-US" sz="11500" b="1" dirty="0">
              <a:latin typeface="+mj-lt"/>
            </a:endParaRPr>
          </a:p>
        </p:txBody>
      </p:sp>
      <p:grpSp>
        <p:nvGrpSpPr>
          <p:cNvPr id="3" name="Group 17"/>
          <p:cNvGrpSpPr/>
          <p:nvPr/>
        </p:nvGrpSpPr>
        <p:grpSpPr>
          <a:xfrm>
            <a:off x="7620000" y="533400"/>
            <a:ext cx="1524000" cy="960120"/>
            <a:chOff x="4419600" y="3733800"/>
            <a:chExt cx="3048000" cy="2057400"/>
          </a:xfrm>
        </p:grpSpPr>
        <p:sp>
          <p:nvSpPr>
            <p:cNvPr id="4" name="Oval Callout 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5029200" y="4343400"/>
              <a:ext cx="2024144" cy="857379"/>
            </a:xfrm>
            <a:prstGeom prst="rect">
              <a:avLst/>
            </a:prstGeom>
            <a:noFill/>
          </p:spPr>
          <p:txBody>
            <a:bodyPr wrap="none" rtlCol="0">
              <a:spAutoFit/>
            </a:bodyPr>
            <a:lstStyle/>
            <a:p>
              <a:r>
                <a:rPr lang="en-US" sz="2000" b="1" dirty="0" smtClean="0"/>
                <a:t>Teacher</a:t>
              </a:r>
              <a:endParaRPr lang="en-US" sz="4000" b="1" dirty="0"/>
            </a:p>
          </p:txBody>
        </p:sp>
      </p:grpSp>
    </p:spTree>
    <p:extLst>
      <p:ext uri="{BB962C8B-B14F-4D97-AF65-F5344CB8AC3E}">
        <p14:creationId xmlns="" xmlns:p14="http://schemas.microsoft.com/office/powerpoint/2010/main" val="4122053145"/>
      </p:ext>
    </p:extLst>
  </p:cSld>
  <p:clrMapOvr>
    <a:masterClrMapping/>
  </p:clrMapOvr>
  <p:transition>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743200"/>
            <a:ext cx="9144001" cy="1862048"/>
          </a:xfrm>
          <a:prstGeom prst="rect">
            <a:avLst/>
          </a:prstGeom>
        </p:spPr>
        <p:txBody>
          <a:bodyPr wrap="square">
            <a:spAutoFit/>
          </a:bodyPr>
          <a:lstStyle/>
          <a:p>
            <a:pPr algn="ctr"/>
            <a:r>
              <a:rPr lang="en-US" sz="11500" b="1" dirty="0">
                <a:solidFill>
                  <a:schemeClr val="bg1"/>
                </a:solidFill>
                <a:latin typeface="+mj-lt"/>
                <a:ea typeface="Calibri" panose="020F0502020204030204" pitchFamily="34" charset="0"/>
              </a:rPr>
              <a:t>Say</a:t>
            </a:r>
            <a:r>
              <a:rPr lang="en-US" sz="11500" b="1" dirty="0">
                <a:latin typeface="+mj-lt"/>
                <a:ea typeface="Calibri" panose="020F0502020204030204" pitchFamily="34" charset="0"/>
              </a:rPr>
              <a:t>/Ask/Do </a:t>
            </a:r>
            <a:endParaRPr lang="en-US" sz="11500" b="1" dirty="0">
              <a:latin typeface="+mj-lt"/>
            </a:endParaRPr>
          </a:p>
        </p:txBody>
      </p:sp>
      <p:grpSp>
        <p:nvGrpSpPr>
          <p:cNvPr id="3" name="Group 17"/>
          <p:cNvGrpSpPr/>
          <p:nvPr/>
        </p:nvGrpSpPr>
        <p:grpSpPr>
          <a:xfrm>
            <a:off x="7620000" y="533400"/>
            <a:ext cx="1524000" cy="960120"/>
            <a:chOff x="4419600" y="3733800"/>
            <a:chExt cx="3048000" cy="2057400"/>
          </a:xfrm>
        </p:grpSpPr>
        <p:sp>
          <p:nvSpPr>
            <p:cNvPr id="4" name="Oval Callout 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5029200" y="4343400"/>
              <a:ext cx="2024144" cy="857379"/>
            </a:xfrm>
            <a:prstGeom prst="rect">
              <a:avLst/>
            </a:prstGeom>
            <a:noFill/>
          </p:spPr>
          <p:txBody>
            <a:bodyPr wrap="none" rtlCol="0">
              <a:spAutoFit/>
            </a:bodyPr>
            <a:lstStyle/>
            <a:p>
              <a:r>
                <a:rPr lang="en-US" sz="2000" b="1" dirty="0" smtClean="0"/>
                <a:t>Teacher</a:t>
              </a:r>
              <a:endParaRPr lang="en-US" sz="4000" b="1" dirty="0"/>
            </a:p>
          </p:txBody>
        </p:sp>
      </p:grpSp>
    </p:spTree>
    <p:extLst>
      <p:ext uri="{BB962C8B-B14F-4D97-AF65-F5344CB8AC3E}">
        <p14:creationId xmlns="" xmlns:p14="http://schemas.microsoft.com/office/powerpoint/2010/main" val="3889480682"/>
      </p:ext>
    </p:extLst>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rot="1496398">
            <a:off x="5361712" y="2055283"/>
            <a:ext cx="5105400" cy="3429000"/>
            <a:chOff x="-29570" y="1600200"/>
            <a:chExt cx="5105400" cy="3429000"/>
          </a:xfrm>
        </p:grpSpPr>
        <p:sp>
          <p:nvSpPr>
            <p:cNvPr id="8" name="Rounded Rectangle 7"/>
            <p:cNvSpPr/>
            <p:nvPr/>
          </p:nvSpPr>
          <p:spPr>
            <a:xfrm>
              <a:off x="-29570" y="1600200"/>
              <a:ext cx="5105400" cy="3429000"/>
            </a:xfrm>
            <a:prstGeom prst="roundRect">
              <a:avLst/>
            </a:prstGeom>
            <a:solidFill>
              <a:srgbClr val="9CC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97809" y="2667000"/>
              <a:ext cx="4876800" cy="1905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665348" y="1654887"/>
              <a:ext cx="1665521" cy="1046440"/>
            </a:xfrm>
            <a:prstGeom prst="rect">
              <a:avLst/>
            </a:prstGeom>
            <a:noFill/>
          </p:spPr>
          <p:txBody>
            <a:bodyPr wrap="none" rtlCol="0">
              <a:spAutoFit/>
            </a:bodyPr>
            <a:lstStyle/>
            <a:p>
              <a:pPr algn="ctr"/>
              <a:r>
                <a:rPr lang="en-US" sz="4400" b="1" dirty="0" smtClean="0">
                  <a:solidFill>
                    <a:schemeClr val="bg1"/>
                  </a:solidFill>
                </a:rPr>
                <a:t>HELLO</a:t>
              </a:r>
              <a:endParaRPr lang="en-US" b="1" dirty="0" smtClean="0">
                <a:solidFill>
                  <a:schemeClr val="bg1"/>
                </a:solidFill>
              </a:endParaRPr>
            </a:p>
            <a:p>
              <a:pPr algn="ctr"/>
              <a:r>
                <a:rPr lang="en-US" b="1" dirty="0" smtClean="0">
                  <a:solidFill>
                    <a:schemeClr val="bg1"/>
                  </a:solidFill>
                </a:rPr>
                <a:t>MY NAME IS</a:t>
              </a:r>
              <a:endParaRPr lang="en-US" b="1" dirty="0">
                <a:solidFill>
                  <a:schemeClr val="bg1"/>
                </a:solidFill>
              </a:endParaRPr>
            </a:p>
          </p:txBody>
        </p:sp>
      </p:grpSp>
      <p:sp>
        <p:nvSpPr>
          <p:cNvPr id="2" name="TextBox 1"/>
          <p:cNvSpPr txBox="1"/>
          <p:nvPr/>
        </p:nvSpPr>
        <p:spPr>
          <a:xfrm>
            <a:off x="0" y="2362200"/>
            <a:ext cx="6705600" cy="2308324"/>
          </a:xfrm>
          <a:prstGeom prst="rect">
            <a:avLst/>
          </a:prstGeom>
          <a:noFill/>
        </p:spPr>
        <p:txBody>
          <a:bodyPr wrap="square" rtlCol="0">
            <a:spAutoFit/>
          </a:bodyPr>
          <a:lstStyle/>
          <a:p>
            <a:pPr algn="ctr"/>
            <a:r>
              <a:rPr lang="en-US" sz="3600" b="1" dirty="0" smtClean="0"/>
              <a:t>On the nametag, </a:t>
            </a:r>
          </a:p>
          <a:p>
            <a:pPr algn="ctr"/>
            <a:r>
              <a:rPr lang="en-US" sz="3600" b="1" dirty="0" smtClean="0"/>
              <a:t>write you </a:t>
            </a:r>
            <a:r>
              <a:rPr lang="en-US" sz="3600" b="1" dirty="0"/>
              <a:t>first name </a:t>
            </a:r>
            <a:endParaRPr lang="en-US" sz="3600" b="1" dirty="0" smtClean="0"/>
          </a:p>
          <a:p>
            <a:pPr algn="ctr"/>
            <a:r>
              <a:rPr lang="en-US" sz="3600" b="1" dirty="0" smtClean="0"/>
              <a:t>and </a:t>
            </a:r>
            <a:r>
              <a:rPr lang="en-US" sz="3600" b="1" dirty="0"/>
              <a:t>favorite nickname/moniker </a:t>
            </a:r>
            <a:r>
              <a:rPr lang="en-US" sz="3600" b="1" dirty="0" smtClean="0"/>
              <a:t>you </a:t>
            </a:r>
            <a:r>
              <a:rPr lang="en-US" sz="3600" b="1" dirty="0"/>
              <a:t>have been or are called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743200"/>
            <a:ext cx="9144001" cy="1862048"/>
          </a:xfrm>
          <a:prstGeom prst="rect">
            <a:avLst/>
          </a:prstGeom>
        </p:spPr>
        <p:txBody>
          <a:bodyPr wrap="square">
            <a:spAutoFit/>
          </a:bodyPr>
          <a:lstStyle/>
          <a:p>
            <a:pPr algn="ctr"/>
            <a:r>
              <a:rPr lang="en-US" sz="11500" b="1" dirty="0">
                <a:latin typeface="+mj-lt"/>
                <a:ea typeface="Calibri" panose="020F0502020204030204" pitchFamily="34" charset="0"/>
              </a:rPr>
              <a:t>Say/</a:t>
            </a:r>
            <a:r>
              <a:rPr lang="en-US" sz="11500" b="1" dirty="0">
                <a:solidFill>
                  <a:schemeClr val="bg1"/>
                </a:solidFill>
                <a:latin typeface="+mj-lt"/>
                <a:ea typeface="Calibri" panose="020F0502020204030204" pitchFamily="34" charset="0"/>
              </a:rPr>
              <a:t>Ask</a:t>
            </a:r>
            <a:r>
              <a:rPr lang="en-US" sz="11500" b="1" dirty="0">
                <a:latin typeface="+mj-lt"/>
                <a:ea typeface="Calibri" panose="020F0502020204030204" pitchFamily="34" charset="0"/>
              </a:rPr>
              <a:t>/Do </a:t>
            </a:r>
            <a:endParaRPr lang="en-US" sz="11500" b="1" dirty="0">
              <a:latin typeface="+mj-lt"/>
            </a:endParaRPr>
          </a:p>
        </p:txBody>
      </p:sp>
      <p:grpSp>
        <p:nvGrpSpPr>
          <p:cNvPr id="3" name="Group 17"/>
          <p:cNvGrpSpPr/>
          <p:nvPr/>
        </p:nvGrpSpPr>
        <p:grpSpPr>
          <a:xfrm>
            <a:off x="7620000" y="533400"/>
            <a:ext cx="1524000" cy="960120"/>
            <a:chOff x="4419600" y="3733800"/>
            <a:chExt cx="3048000" cy="2057400"/>
          </a:xfrm>
        </p:grpSpPr>
        <p:sp>
          <p:nvSpPr>
            <p:cNvPr id="4" name="Oval Callout 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5029200" y="4343400"/>
              <a:ext cx="2024144" cy="857379"/>
            </a:xfrm>
            <a:prstGeom prst="rect">
              <a:avLst/>
            </a:prstGeom>
            <a:noFill/>
          </p:spPr>
          <p:txBody>
            <a:bodyPr wrap="none" rtlCol="0">
              <a:spAutoFit/>
            </a:bodyPr>
            <a:lstStyle/>
            <a:p>
              <a:r>
                <a:rPr lang="en-US" sz="2000" b="1" dirty="0" smtClean="0"/>
                <a:t>Teacher</a:t>
              </a:r>
              <a:endParaRPr lang="en-US" sz="4000" b="1" dirty="0"/>
            </a:p>
          </p:txBody>
        </p:sp>
      </p:grpSp>
    </p:spTree>
    <p:extLst>
      <p:ext uri="{BB962C8B-B14F-4D97-AF65-F5344CB8AC3E}">
        <p14:creationId xmlns="" xmlns:p14="http://schemas.microsoft.com/office/powerpoint/2010/main" val="3884921018"/>
      </p:ext>
    </p:extLst>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743200"/>
            <a:ext cx="9144001" cy="1862048"/>
          </a:xfrm>
          <a:prstGeom prst="rect">
            <a:avLst/>
          </a:prstGeom>
        </p:spPr>
        <p:txBody>
          <a:bodyPr wrap="square">
            <a:spAutoFit/>
          </a:bodyPr>
          <a:lstStyle/>
          <a:p>
            <a:pPr algn="ctr"/>
            <a:r>
              <a:rPr lang="en-US" sz="11500" b="1" dirty="0">
                <a:latin typeface="+mj-lt"/>
                <a:ea typeface="Calibri" panose="020F0502020204030204" pitchFamily="34" charset="0"/>
              </a:rPr>
              <a:t>Say/Ask/</a:t>
            </a:r>
            <a:r>
              <a:rPr lang="en-US" sz="11500" b="1" dirty="0">
                <a:solidFill>
                  <a:schemeClr val="bg1"/>
                </a:solidFill>
                <a:latin typeface="+mj-lt"/>
                <a:ea typeface="Calibri" panose="020F0502020204030204" pitchFamily="34" charset="0"/>
              </a:rPr>
              <a:t>Do</a:t>
            </a:r>
            <a:r>
              <a:rPr lang="en-US" sz="11500" b="1" dirty="0">
                <a:latin typeface="+mj-lt"/>
                <a:ea typeface="Calibri" panose="020F0502020204030204" pitchFamily="34" charset="0"/>
              </a:rPr>
              <a:t> </a:t>
            </a:r>
            <a:endParaRPr lang="en-US" sz="11500" b="1" dirty="0">
              <a:latin typeface="+mj-lt"/>
            </a:endParaRPr>
          </a:p>
        </p:txBody>
      </p:sp>
      <p:grpSp>
        <p:nvGrpSpPr>
          <p:cNvPr id="3" name="Group 17"/>
          <p:cNvGrpSpPr/>
          <p:nvPr/>
        </p:nvGrpSpPr>
        <p:grpSpPr>
          <a:xfrm>
            <a:off x="7620000" y="533400"/>
            <a:ext cx="1524000" cy="960120"/>
            <a:chOff x="4419600" y="3733800"/>
            <a:chExt cx="3048000" cy="2057400"/>
          </a:xfrm>
        </p:grpSpPr>
        <p:sp>
          <p:nvSpPr>
            <p:cNvPr id="4" name="Oval Callout 3"/>
            <p:cNvSpPr/>
            <p:nvPr/>
          </p:nvSpPr>
          <p:spPr>
            <a:xfrm>
              <a:off x="4419600" y="3733800"/>
              <a:ext cx="3048000" cy="2057400"/>
            </a:xfrm>
            <a:prstGeom prst="wedgeEllipseCallout">
              <a:avLst>
                <a:gd name="adj1" fmla="val 35500"/>
                <a:gd name="adj2" fmla="val 73167"/>
              </a:avLst>
            </a:prstGeom>
            <a:ln w="76200">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p:cNvSpPr txBox="1"/>
            <p:nvPr/>
          </p:nvSpPr>
          <p:spPr>
            <a:xfrm>
              <a:off x="5029200" y="4343400"/>
              <a:ext cx="2024144" cy="857379"/>
            </a:xfrm>
            <a:prstGeom prst="rect">
              <a:avLst/>
            </a:prstGeom>
            <a:noFill/>
          </p:spPr>
          <p:txBody>
            <a:bodyPr wrap="none" rtlCol="0">
              <a:spAutoFit/>
            </a:bodyPr>
            <a:lstStyle/>
            <a:p>
              <a:r>
                <a:rPr lang="en-US" sz="2000" b="1" dirty="0" smtClean="0"/>
                <a:t>Teacher</a:t>
              </a:r>
              <a:endParaRPr lang="en-US" sz="4000" b="1" dirty="0"/>
            </a:p>
          </p:txBody>
        </p:sp>
      </p:grpSp>
    </p:spTree>
    <p:extLst>
      <p:ext uri="{BB962C8B-B14F-4D97-AF65-F5344CB8AC3E}">
        <p14:creationId xmlns="" xmlns:p14="http://schemas.microsoft.com/office/powerpoint/2010/main" val="1676050003"/>
      </p:ext>
    </p:extLst>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0511955">
            <a:off x="198695" y="1608739"/>
            <a:ext cx="4384666" cy="2585323"/>
          </a:xfrm>
          <a:prstGeom prst="rect">
            <a:avLst/>
          </a:prstGeom>
        </p:spPr>
        <p:txBody>
          <a:bodyPr wrap="square">
            <a:spAutoFit/>
          </a:bodyPr>
          <a:lstStyle/>
          <a:p>
            <a:r>
              <a:rPr lang="en-US" sz="5400" b="1" dirty="0" smtClean="0">
                <a:latin typeface="+mj-lt"/>
                <a:ea typeface="Calibri" panose="020F0502020204030204" pitchFamily="34" charset="0"/>
              </a:rPr>
              <a:t>Say/Ask/Do</a:t>
            </a:r>
          </a:p>
          <a:p>
            <a:endParaRPr lang="en-US" sz="5400" b="1" dirty="0" smtClean="0">
              <a:latin typeface="+mj-lt"/>
              <a:ea typeface="Calibri" panose="020F0502020204030204" pitchFamily="34" charset="0"/>
            </a:endParaRPr>
          </a:p>
          <a:p>
            <a:r>
              <a:rPr lang="en-US" sz="5400" b="1" dirty="0" smtClean="0">
                <a:latin typeface="+mj-lt"/>
                <a:ea typeface="Calibri" panose="020F0502020204030204" pitchFamily="34" charset="0"/>
              </a:rPr>
              <a:t>Say/Do/Ask</a:t>
            </a:r>
          </a:p>
        </p:txBody>
      </p:sp>
      <p:sp>
        <p:nvSpPr>
          <p:cNvPr id="3" name="Rectangle 2"/>
          <p:cNvSpPr/>
          <p:nvPr/>
        </p:nvSpPr>
        <p:spPr>
          <a:xfrm>
            <a:off x="2895600" y="4038600"/>
            <a:ext cx="4384667" cy="2585323"/>
          </a:xfrm>
          <a:prstGeom prst="rect">
            <a:avLst/>
          </a:prstGeom>
        </p:spPr>
        <p:txBody>
          <a:bodyPr wrap="square">
            <a:spAutoFit/>
          </a:bodyPr>
          <a:lstStyle/>
          <a:p>
            <a:r>
              <a:rPr lang="en-US" sz="5400" b="1" dirty="0" smtClean="0">
                <a:latin typeface="+mj-lt"/>
                <a:ea typeface="Calibri" panose="020F0502020204030204" pitchFamily="34" charset="0"/>
              </a:rPr>
              <a:t>Do/Say/Ask</a:t>
            </a:r>
          </a:p>
          <a:p>
            <a:endParaRPr lang="en-US" sz="5400" b="1" dirty="0" smtClean="0">
              <a:latin typeface="+mj-lt"/>
              <a:ea typeface="Calibri" panose="020F0502020204030204" pitchFamily="34" charset="0"/>
            </a:endParaRPr>
          </a:p>
          <a:p>
            <a:r>
              <a:rPr lang="en-US" sz="5400" b="1" dirty="0" smtClean="0">
                <a:latin typeface="+mj-lt"/>
                <a:ea typeface="Calibri" panose="020F0502020204030204" pitchFamily="34" charset="0"/>
              </a:rPr>
              <a:t>Do/Ask/Say</a:t>
            </a:r>
            <a:endParaRPr lang="en-US" sz="5400" b="1" dirty="0">
              <a:latin typeface="+mj-lt"/>
            </a:endParaRPr>
          </a:p>
        </p:txBody>
      </p:sp>
      <p:sp>
        <p:nvSpPr>
          <p:cNvPr id="4" name="Rectangle 3"/>
          <p:cNvSpPr/>
          <p:nvPr/>
        </p:nvSpPr>
        <p:spPr>
          <a:xfrm rot="934191">
            <a:off x="5143316" y="1684015"/>
            <a:ext cx="4384667" cy="2585323"/>
          </a:xfrm>
          <a:prstGeom prst="rect">
            <a:avLst/>
          </a:prstGeom>
        </p:spPr>
        <p:txBody>
          <a:bodyPr wrap="square">
            <a:spAutoFit/>
          </a:bodyPr>
          <a:lstStyle/>
          <a:p>
            <a:r>
              <a:rPr lang="en-US" sz="5400" b="1" dirty="0" smtClean="0">
                <a:latin typeface="+mj-lt"/>
                <a:ea typeface="Calibri" panose="020F0502020204030204" pitchFamily="34" charset="0"/>
              </a:rPr>
              <a:t>Ask/Do/Say </a:t>
            </a:r>
          </a:p>
          <a:p>
            <a:endParaRPr lang="en-US" sz="5400" b="1" dirty="0" smtClean="0">
              <a:latin typeface="+mj-lt"/>
              <a:ea typeface="Calibri" panose="020F0502020204030204" pitchFamily="34" charset="0"/>
            </a:endParaRPr>
          </a:p>
          <a:p>
            <a:r>
              <a:rPr lang="en-US" sz="5400" b="1" dirty="0" smtClean="0">
                <a:latin typeface="+mj-lt"/>
                <a:ea typeface="Calibri" panose="020F0502020204030204" pitchFamily="34" charset="0"/>
              </a:rPr>
              <a:t>Ask/Say/Do</a:t>
            </a:r>
          </a:p>
        </p:txBody>
      </p:sp>
    </p:spTree>
    <p:extLst>
      <p:ext uri="{BB962C8B-B14F-4D97-AF65-F5344CB8AC3E}">
        <p14:creationId xmlns="" xmlns:p14="http://schemas.microsoft.com/office/powerpoint/2010/main" val="2989309391"/>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057400" y="1981200"/>
            <a:ext cx="5105400" cy="3429000"/>
            <a:chOff x="-29570" y="1600200"/>
            <a:chExt cx="5105400" cy="3429000"/>
          </a:xfrm>
        </p:grpSpPr>
        <p:sp>
          <p:nvSpPr>
            <p:cNvPr id="8" name="Rounded Rectangle 7"/>
            <p:cNvSpPr/>
            <p:nvPr/>
          </p:nvSpPr>
          <p:spPr>
            <a:xfrm>
              <a:off x="-29570" y="1600200"/>
              <a:ext cx="5105400" cy="3429000"/>
            </a:xfrm>
            <a:prstGeom prst="roundRect">
              <a:avLst/>
            </a:prstGeom>
            <a:solidFill>
              <a:srgbClr val="9CC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97809" y="2667000"/>
              <a:ext cx="4876800" cy="1905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665348" y="1654887"/>
              <a:ext cx="1665521" cy="1046440"/>
            </a:xfrm>
            <a:prstGeom prst="rect">
              <a:avLst/>
            </a:prstGeom>
            <a:noFill/>
          </p:spPr>
          <p:txBody>
            <a:bodyPr wrap="none" rtlCol="0">
              <a:spAutoFit/>
            </a:bodyPr>
            <a:lstStyle/>
            <a:p>
              <a:pPr algn="ctr"/>
              <a:r>
                <a:rPr lang="en-US" sz="4400" b="1" dirty="0" smtClean="0">
                  <a:solidFill>
                    <a:schemeClr val="bg1"/>
                  </a:solidFill>
                </a:rPr>
                <a:t>HELLO</a:t>
              </a:r>
              <a:endParaRPr lang="en-US" b="1" dirty="0" smtClean="0">
                <a:solidFill>
                  <a:schemeClr val="bg1"/>
                </a:solidFill>
              </a:endParaRPr>
            </a:p>
            <a:p>
              <a:pPr algn="ctr"/>
              <a:r>
                <a:rPr lang="en-US" b="1" dirty="0" smtClean="0">
                  <a:solidFill>
                    <a:schemeClr val="bg1"/>
                  </a:solidFill>
                </a:rPr>
                <a:t>MY NAME IS</a:t>
              </a:r>
              <a:endParaRPr lang="en-US" b="1" dirty="0">
                <a:solidFill>
                  <a:schemeClr val="bg1"/>
                </a:solidFill>
              </a:endParaRPr>
            </a:p>
          </p:txBody>
        </p:sp>
      </p:grpSp>
      <p:pic>
        <p:nvPicPr>
          <p:cNvPr id="13" name="Picture 2" descr="C:\Users\dmccrar\Desktop\doc05146420151029075749_Page_1.jpg"/>
          <p:cNvPicPr>
            <a:picLocks noChangeAspect="1" noChangeArrowheads="1"/>
          </p:cNvPicPr>
          <p:nvPr/>
        </p:nvPicPr>
        <p:blipFill>
          <a:blip r:embed="rId2" cstate="print">
            <a:clrChange>
              <a:clrFrom>
                <a:srgbClr val="FFFFFF"/>
              </a:clrFrom>
              <a:clrTo>
                <a:srgbClr val="FFFFFF">
                  <a:alpha val="0"/>
                </a:srgbClr>
              </a:clrTo>
            </a:clrChange>
          </a:blip>
          <a:srcRect l="11864" r="10169" b="58325"/>
          <a:stretch>
            <a:fillRect/>
          </a:stretch>
        </p:blipFill>
        <p:spPr bwMode="auto">
          <a:xfrm>
            <a:off x="2590800" y="3124200"/>
            <a:ext cx="4058652" cy="1676400"/>
          </a:xfrm>
          <a:prstGeom prst="rect">
            <a:avLst/>
          </a:prstGeom>
          <a:noFill/>
        </p:spPr>
      </p:pic>
    </p:spTree>
    <p:extLst>
      <p:ext uri="{BB962C8B-B14F-4D97-AF65-F5344CB8AC3E}">
        <p14:creationId xmlns="" xmlns:p14="http://schemas.microsoft.com/office/powerpoint/2010/main" val="1630716102"/>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819400"/>
            <a:ext cx="6858000" cy="1200329"/>
          </a:xfrm>
          <a:prstGeom prst="rect">
            <a:avLst/>
          </a:prstGeom>
          <a:noFill/>
        </p:spPr>
        <p:txBody>
          <a:bodyPr wrap="square" rtlCol="0">
            <a:spAutoFit/>
          </a:bodyPr>
          <a:lstStyle/>
          <a:p>
            <a:r>
              <a:rPr lang="en-US" sz="3600" b="1" i="1" dirty="0" smtClean="0">
                <a:solidFill>
                  <a:schemeClr val="bg1"/>
                </a:solidFill>
              </a:rPr>
              <a:t>For more training resources, go to LifeWay.com/</a:t>
            </a:r>
            <a:r>
              <a:rPr lang="en-US" sz="3600" b="1" i="1" dirty="0" err="1" smtClean="0">
                <a:solidFill>
                  <a:schemeClr val="bg1"/>
                </a:solidFill>
              </a:rPr>
              <a:t>DavidFrancis</a:t>
            </a:r>
            <a:endParaRPr lang="en-US" sz="3600" b="1" i="1" dirty="0">
              <a:solidFill>
                <a:schemeClr val="bg1"/>
              </a:solidFill>
            </a:endParaRPr>
          </a:p>
        </p:txBody>
      </p:sp>
    </p:spTree>
    <p:extLst>
      <p:ext uri="{BB962C8B-B14F-4D97-AF65-F5344CB8AC3E}">
        <p14:creationId xmlns="" xmlns:p14="http://schemas.microsoft.com/office/powerpoint/2010/main" val="433839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057400" y="1981200"/>
            <a:ext cx="5105400" cy="3429000"/>
            <a:chOff x="-29570" y="1600200"/>
            <a:chExt cx="5105400" cy="3429000"/>
          </a:xfrm>
        </p:grpSpPr>
        <p:sp>
          <p:nvSpPr>
            <p:cNvPr id="3" name="Rounded Rectangle 2"/>
            <p:cNvSpPr/>
            <p:nvPr/>
          </p:nvSpPr>
          <p:spPr>
            <a:xfrm>
              <a:off x="-29570" y="1600200"/>
              <a:ext cx="5105400" cy="3429000"/>
            </a:xfrm>
            <a:prstGeom prst="roundRect">
              <a:avLst/>
            </a:prstGeom>
            <a:solidFill>
              <a:srgbClr val="9CC8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97809" y="2667000"/>
              <a:ext cx="4876800" cy="1905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665348" y="1654887"/>
              <a:ext cx="1665521" cy="1046440"/>
            </a:xfrm>
            <a:prstGeom prst="rect">
              <a:avLst/>
            </a:prstGeom>
            <a:noFill/>
          </p:spPr>
          <p:txBody>
            <a:bodyPr wrap="none" rtlCol="0">
              <a:spAutoFit/>
            </a:bodyPr>
            <a:lstStyle/>
            <a:p>
              <a:pPr algn="ctr"/>
              <a:r>
                <a:rPr lang="en-US" sz="4400" b="1" dirty="0" smtClean="0">
                  <a:solidFill>
                    <a:schemeClr val="bg1"/>
                  </a:solidFill>
                </a:rPr>
                <a:t>HELLO</a:t>
              </a:r>
              <a:endParaRPr lang="en-US" b="1" dirty="0" smtClean="0">
                <a:solidFill>
                  <a:schemeClr val="bg1"/>
                </a:solidFill>
              </a:endParaRPr>
            </a:p>
            <a:p>
              <a:pPr algn="ctr"/>
              <a:r>
                <a:rPr lang="en-US" b="1" dirty="0" smtClean="0">
                  <a:solidFill>
                    <a:schemeClr val="bg1"/>
                  </a:solidFill>
                </a:rPr>
                <a:t>MY NAME IS</a:t>
              </a:r>
              <a:endParaRPr lang="en-US" b="1" dirty="0">
                <a:solidFill>
                  <a:schemeClr val="bg1"/>
                </a:solidFill>
              </a:endParaRPr>
            </a:p>
          </p:txBody>
        </p:sp>
      </p:grpSp>
      <p:pic>
        <p:nvPicPr>
          <p:cNvPr id="1026" name="Picture 2" descr="C:\Users\dmccrar\Desktop\doc05146420151029075749_Page_1.jpg"/>
          <p:cNvPicPr>
            <a:picLocks noChangeAspect="1" noChangeArrowheads="1"/>
          </p:cNvPicPr>
          <p:nvPr/>
        </p:nvPicPr>
        <p:blipFill>
          <a:blip r:embed="rId2" cstate="print">
            <a:clrChange>
              <a:clrFrom>
                <a:srgbClr val="FFFFFF"/>
              </a:clrFrom>
              <a:clrTo>
                <a:srgbClr val="FFFFFF">
                  <a:alpha val="0"/>
                </a:srgbClr>
              </a:clrTo>
            </a:clrChange>
          </a:blip>
          <a:srcRect t="40778" r="20339" b="15354"/>
          <a:stretch>
            <a:fillRect/>
          </a:stretch>
        </p:blipFill>
        <p:spPr bwMode="auto">
          <a:xfrm>
            <a:off x="4495800" y="3818106"/>
            <a:ext cx="2667000" cy="1134894"/>
          </a:xfrm>
          <a:prstGeom prst="rect">
            <a:avLst/>
          </a:prstGeom>
          <a:noFill/>
        </p:spPr>
      </p:pic>
      <p:pic>
        <p:nvPicPr>
          <p:cNvPr id="1027" name="Picture 3" descr="C:\Users\dmccrar\Desktop\doc05146420151029075749_Page_2.jpg"/>
          <p:cNvPicPr>
            <a:picLocks noChangeAspect="1" noChangeArrowheads="1"/>
          </p:cNvPicPr>
          <p:nvPr/>
        </p:nvPicPr>
        <p:blipFill>
          <a:blip r:embed="rId3" cstate="print">
            <a:clrChange>
              <a:clrFrom>
                <a:srgbClr val="FFFFFF"/>
              </a:clrFrom>
              <a:clrTo>
                <a:srgbClr val="FFFFFF">
                  <a:alpha val="0"/>
                </a:srgbClr>
              </a:clrTo>
            </a:clrChange>
          </a:blip>
          <a:srcRect l="19608" t="50750" r="29412" b="8650"/>
          <a:stretch>
            <a:fillRect/>
          </a:stretch>
        </p:blipFill>
        <p:spPr bwMode="auto">
          <a:xfrm>
            <a:off x="3581400" y="2743200"/>
            <a:ext cx="1981200" cy="1219200"/>
          </a:xfrm>
          <a:prstGeom prst="rect">
            <a:avLst/>
          </a:prstGeom>
          <a:noFill/>
        </p:spPr>
      </p:pic>
      <p:pic>
        <p:nvPicPr>
          <p:cNvPr id="9" name="Picture 2" descr="C:\Users\dmccrar\Desktop\doc05146420151029075749_Page_1.jpg"/>
          <p:cNvPicPr>
            <a:picLocks noChangeAspect="1" noChangeArrowheads="1"/>
          </p:cNvPicPr>
          <p:nvPr/>
        </p:nvPicPr>
        <p:blipFill>
          <a:blip r:embed="rId4" cstate="print">
            <a:clrChange>
              <a:clrFrom>
                <a:srgbClr val="FFFFFF"/>
              </a:clrFrom>
              <a:clrTo>
                <a:srgbClr val="FFFFFF">
                  <a:alpha val="0"/>
                </a:srgbClr>
              </a:clrTo>
            </a:clrChange>
          </a:blip>
          <a:srcRect l="11864" r="10169" b="58325"/>
          <a:stretch>
            <a:fillRect/>
          </a:stretch>
        </p:blipFill>
        <p:spPr bwMode="auto">
          <a:xfrm>
            <a:off x="2209800" y="3810000"/>
            <a:ext cx="2767263" cy="1143000"/>
          </a:xfrm>
          <a:prstGeom prst="rect">
            <a:avLst/>
          </a:prstGeom>
          <a:noFill/>
        </p:spPr>
      </p:pic>
    </p:spTree>
    <p:extLst>
      <p:ext uri="{BB962C8B-B14F-4D97-AF65-F5344CB8AC3E}">
        <p14:creationId xmlns="" xmlns:p14="http://schemas.microsoft.com/office/powerpoint/2010/main" val="2628257297"/>
      </p:ext>
    </p:extLst>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600200"/>
            <a:ext cx="8610600" cy="2639120"/>
          </a:xfrm>
          <a:prstGeom prst="rect">
            <a:avLst/>
          </a:prstGeom>
        </p:spPr>
        <p:txBody>
          <a:bodyPr wrap="square">
            <a:spAutoFit/>
          </a:bodyPr>
          <a:lstStyle/>
          <a:p>
            <a:pPr marR="0" lvl="0" algn="ctr">
              <a:lnSpc>
                <a:spcPct val="115000"/>
              </a:lnSpc>
              <a:spcBef>
                <a:spcPts val="0"/>
              </a:spcBef>
              <a:spcAft>
                <a:spcPts val="1000"/>
              </a:spcAft>
            </a:pPr>
            <a:r>
              <a:rPr lang="en-US" sz="4400" b="1" i="1" dirty="0">
                <a:latin typeface="+mj-lt"/>
                <a:ea typeface="Calibri" panose="020F0502020204030204" pitchFamily="34" charset="0"/>
                <a:cs typeface="Times New Roman" panose="02020603050405020304" pitchFamily="18" charset="0"/>
              </a:rPr>
              <a:t>What is your goal as a teacher</a:t>
            </a:r>
            <a:r>
              <a:rPr lang="en-US" sz="4400" b="1" i="1" dirty="0" smtClean="0">
                <a:latin typeface="+mj-lt"/>
                <a:ea typeface="Calibri" panose="020F0502020204030204" pitchFamily="34" charset="0"/>
                <a:cs typeface="Times New Roman" panose="02020603050405020304" pitchFamily="18" charset="0"/>
              </a:rPr>
              <a:t>?</a:t>
            </a:r>
          </a:p>
          <a:p>
            <a:pPr marR="0" lvl="0" algn="ctr">
              <a:lnSpc>
                <a:spcPct val="115000"/>
              </a:lnSpc>
              <a:spcBef>
                <a:spcPts val="0"/>
              </a:spcBef>
              <a:spcAft>
                <a:spcPts val="1000"/>
              </a:spcAft>
            </a:pPr>
            <a:r>
              <a:rPr lang="en-US" sz="4400" b="1" i="1" dirty="0" smtClean="0">
                <a:latin typeface="+mj-lt"/>
                <a:ea typeface="Calibri" panose="020F0502020204030204" pitchFamily="34" charset="0"/>
                <a:cs typeface="Times New Roman" panose="02020603050405020304" pitchFamily="18" charset="0"/>
              </a:rPr>
              <a:t> </a:t>
            </a:r>
          </a:p>
          <a:p>
            <a:pPr marR="0" lvl="0" algn="ctr">
              <a:lnSpc>
                <a:spcPct val="115000"/>
              </a:lnSpc>
              <a:spcBef>
                <a:spcPts val="0"/>
              </a:spcBef>
              <a:spcAft>
                <a:spcPts val="1000"/>
              </a:spcAft>
            </a:pPr>
            <a:r>
              <a:rPr lang="en-US" sz="4400" b="1" i="1" dirty="0" smtClean="0">
                <a:latin typeface="+mj-lt"/>
                <a:ea typeface="Calibri" panose="020F0502020204030204" pitchFamily="34" charset="0"/>
                <a:cs typeface="Times New Roman" panose="02020603050405020304" pitchFamily="18" charset="0"/>
              </a:rPr>
              <a:t>What </a:t>
            </a:r>
            <a:r>
              <a:rPr lang="en-US" sz="4400" b="1" i="1" dirty="0">
                <a:latin typeface="+mj-lt"/>
                <a:ea typeface="Calibri" panose="020F0502020204030204" pitchFamily="34" charset="0"/>
                <a:cs typeface="Times New Roman" panose="02020603050405020304" pitchFamily="18" charset="0"/>
              </a:rPr>
              <a:t>are you trying to accomplish?</a:t>
            </a:r>
            <a:endParaRPr lang="en-US" sz="4000" b="1" dirty="0">
              <a:effectLst/>
              <a:latin typeface="+mj-lt"/>
              <a:ea typeface="Calibri" panose="020F0502020204030204" pitchFamily="34" charset="0"/>
              <a:cs typeface="Times New Roman" panose="02020603050405020304" pitchFamily="18" charset="0"/>
            </a:endParaRPr>
          </a:p>
        </p:txBody>
      </p:sp>
      <p:pic>
        <p:nvPicPr>
          <p:cNvPr id="2050" name="Picture 2" descr="https://pixabay.com/get/b1a189f7f38134af8753/1446054857/arrow-150966_1280.png?direc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10800000">
            <a:off x="9332742" y="1090960"/>
            <a:ext cx="3657600" cy="1828800"/>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2" descr="https://pixabay.com/get/b1a189f7f38134af8753/1446054857/arrow-150966_1280.png?direc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10800000">
            <a:off x="9311640" y="2919760"/>
            <a:ext cx="3657600" cy="18288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9338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additive="base">
                                        <p:cTn id="11" dur="1000" fill="hold"/>
                                        <p:tgtEl>
                                          <p:spTgt spid="2050"/>
                                        </p:tgtEl>
                                        <p:attrNameLst>
                                          <p:attrName>ppt_x</p:attrName>
                                        </p:attrNameLst>
                                      </p:cBhvr>
                                      <p:tavLst>
                                        <p:tav tm="0">
                                          <p:val>
                                            <p:strVal val="0-#ppt_w/2"/>
                                          </p:val>
                                        </p:tav>
                                        <p:tav tm="100000">
                                          <p:val>
                                            <p:strVal val="#ppt_x"/>
                                          </p:val>
                                        </p:tav>
                                      </p:tavLst>
                                    </p:anim>
                                    <p:anim calcmode="lin" valueType="num">
                                      <p:cBhvr additive="base">
                                        <p:cTn id="12" dur="10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1000" fill="hold"/>
                                        <p:tgtEl>
                                          <p:spTgt spid="2">
                                            <p:txEl>
                                              <p:pRg st="2" end="2"/>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2">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000" fill="hold"/>
                                        <p:tgtEl>
                                          <p:spTgt spid="5"/>
                                        </p:tgtEl>
                                        <p:attrNameLst>
                                          <p:attrName>ppt_x</p:attrName>
                                        </p:attrNameLst>
                                      </p:cBhvr>
                                      <p:tavLst>
                                        <p:tav tm="0">
                                          <p:val>
                                            <p:strVal val="0-#ppt_w/2"/>
                                          </p:val>
                                        </p:tav>
                                        <p:tav tm="100000">
                                          <p:val>
                                            <p:strVal val="#ppt_x"/>
                                          </p:val>
                                        </p:tav>
                                      </p:tavLst>
                                    </p:anim>
                                    <p:anim calcmode="lin" valueType="num">
                                      <p:cBhvr additive="base">
                                        <p:cTn id="2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828800"/>
            <a:ext cx="8839200" cy="3046988"/>
          </a:xfrm>
          <a:prstGeom prst="rect">
            <a:avLst/>
          </a:prstGeom>
        </p:spPr>
        <p:txBody>
          <a:bodyPr wrap="square">
            <a:spAutoFit/>
          </a:bodyPr>
          <a:lstStyle/>
          <a:p>
            <a:pPr algn="ctr"/>
            <a:r>
              <a:rPr lang="en-US" sz="4000" b="1" i="1" dirty="0" smtClean="0">
                <a:latin typeface="+mj-lt"/>
                <a:ea typeface="Calibri" panose="020F0502020204030204" pitchFamily="34" charset="0"/>
              </a:rPr>
              <a:t>The </a:t>
            </a:r>
            <a:r>
              <a:rPr lang="en-US" sz="4000" b="1" i="1" dirty="0">
                <a:latin typeface="+mj-lt"/>
                <a:ea typeface="Calibri" panose="020F0502020204030204" pitchFamily="34" charset="0"/>
              </a:rPr>
              <a:t>real test of a conversational community is not the pursuit of lofty thoughts or intimate fellowship, </a:t>
            </a:r>
            <a:r>
              <a:rPr lang="en-US" sz="4000" b="1" i="1" dirty="0" smtClean="0">
                <a:latin typeface="+mj-lt"/>
                <a:ea typeface="Calibri" panose="020F0502020204030204" pitchFamily="34" charset="0"/>
              </a:rPr>
              <a:t>          but </a:t>
            </a:r>
            <a:r>
              <a:rPr lang="en-US" sz="4000" b="1" i="1" dirty="0">
                <a:latin typeface="+mj-lt"/>
                <a:ea typeface="Calibri" panose="020F0502020204030204" pitchFamily="34" charset="0"/>
              </a:rPr>
              <a:t>the pursuit of </a:t>
            </a:r>
            <a:r>
              <a:rPr lang="en-US" sz="4000" b="1" i="1" dirty="0" smtClean="0">
                <a:latin typeface="+mj-lt"/>
                <a:ea typeface="Calibri" panose="020F0502020204030204" pitchFamily="34" charset="0"/>
              </a:rPr>
              <a:t>obedience. </a:t>
            </a:r>
          </a:p>
          <a:p>
            <a:pPr algn="r"/>
            <a:r>
              <a:rPr lang="en-US" sz="3200" b="1" i="1" dirty="0" smtClean="0">
                <a:latin typeface="+mj-lt"/>
                <a:ea typeface="Calibri" panose="020F0502020204030204" pitchFamily="34" charset="0"/>
              </a:rPr>
              <a:t>(</a:t>
            </a:r>
            <a:r>
              <a:rPr lang="en-US" sz="3200" b="1" dirty="0" smtClean="0">
                <a:latin typeface="+mj-lt"/>
                <a:ea typeface="Calibri" panose="020F0502020204030204" pitchFamily="34" charset="0"/>
              </a:rPr>
              <a:t>p 52, </a:t>
            </a:r>
            <a:r>
              <a:rPr lang="en-US" sz="3200" b="1" i="1" dirty="0" smtClean="0">
                <a:latin typeface="+mj-lt"/>
                <a:ea typeface="Calibri" panose="020F0502020204030204" pitchFamily="34" charset="0"/>
              </a:rPr>
              <a:t>T:CCC)</a:t>
            </a:r>
            <a:endParaRPr lang="en-US" sz="3200" b="1" dirty="0">
              <a:latin typeface="+mj-lt"/>
            </a:endParaRPr>
          </a:p>
        </p:txBody>
      </p:sp>
    </p:spTree>
    <p:extLst>
      <p:ext uri="{BB962C8B-B14F-4D97-AF65-F5344CB8AC3E}">
        <p14:creationId xmlns="" xmlns:p14="http://schemas.microsoft.com/office/powerpoint/2010/main" val="1736677777"/>
      </p:ext>
    </p:extLst>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9BC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2286000" y="4114800"/>
            <a:ext cx="4800600" cy="1171180"/>
            <a:chOff x="2286000" y="4114800"/>
            <a:chExt cx="4800600" cy="1171180"/>
          </a:xfrm>
        </p:grpSpPr>
        <p:sp>
          <p:nvSpPr>
            <p:cNvPr id="10" name="Rectangle 9"/>
            <p:cNvSpPr/>
            <p:nvPr/>
          </p:nvSpPr>
          <p:spPr>
            <a:xfrm>
              <a:off x="2370244" y="4114800"/>
              <a:ext cx="4716356" cy="1107996"/>
            </a:xfrm>
            <a:prstGeom prst="rect">
              <a:avLst/>
            </a:prstGeom>
          </p:spPr>
          <p:txBody>
            <a:bodyPr wrap="none">
              <a:spAutoFit/>
            </a:bodyPr>
            <a:lstStyle/>
            <a:p>
              <a:r>
                <a:rPr lang="en-US" sz="6600" b="1" dirty="0" smtClean="0">
                  <a:solidFill>
                    <a:schemeClr val="bg1"/>
                  </a:solidFill>
                  <a:latin typeface="+mj-lt"/>
                  <a:ea typeface="Calibri" panose="020F0502020204030204" pitchFamily="34" charset="0"/>
                </a:rPr>
                <a:t>Lead Learner</a:t>
              </a:r>
              <a:endParaRPr lang="en-US" sz="6600" b="1" dirty="0">
                <a:solidFill>
                  <a:schemeClr val="bg1"/>
                </a:solidFill>
                <a:latin typeface="+mj-lt"/>
              </a:endParaRPr>
            </a:p>
          </p:txBody>
        </p:sp>
        <p:sp>
          <p:nvSpPr>
            <p:cNvPr id="3" name="Rectangle 2"/>
            <p:cNvSpPr/>
            <p:nvPr/>
          </p:nvSpPr>
          <p:spPr>
            <a:xfrm>
              <a:off x="2286000" y="4177984"/>
              <a:ext cx="4716356" cy="1107996"/>
            </a:xfrm>
            <a:prstGeom prst="rect">
              <a:avLst/>
            </a:prstGeom>
          </p:spPr>
          <p:txBody>
            <a:bodyPr wrap="none">
              <a:spAutoFit/>
            </a:bodyPr>
            <a:lstStyle/>
            <a:p>
              <a:r>
                <a:rPr lang="en-US" sz="6600" b="1" dirty="0" smtClean="0">
                  <a:latin typeface="+mj-lt"/>
                  <a:ea typeface="Calibri" panose="020F0502020204030204" pitchFamily="34" charset="0"/>
                </a:rPr>
                <a:t>Lead Learner</a:t>
              </a:r>
              <a:endParaRPr lang="en-US" sz="6600" b="1" dirty="0">
                <a:latin typeface="+mj-lt"/>
              </a:endParaRPr>
            </a:p>
          </p:txBody>
        </p:sp>
      </p:grpSp>
      <p:sp>
        <p:nvSpPr>
          <p:cNvPr id="2" name="TextBox 1"/>
          <p:cNvSpPr txBox="1"/>
          <p:nvPr/>
        </p:nvSpPr>
        <p:spPr>
          <a:xfrm>
            <a:off x="2743200" y="2057400"/>
            <a:ext cx="3581400" cy="1107996"/>
          </a:xfrm>
          <a:prstGeom prst="rect">
            <a:avLst/>
          </a:prstGeom>
          <a:noFill/>
        </p:spPr>
        <p:txBody>
          <a:bodyPr wrap="square" rtlCol="0">
            <a:spAutoFit/>
          </a:bodyPr>
          <a:lstStyle/>
          <a:p>
            <a:pPr algn="ctr"/>
            <a:r>
              <a:rPr lang="en-US" sz="6600" b="1" i="1" dirty="0" smtClean="0"/>
              <a:t>Teacher</a:t>
            </a:r>
            <a:endParaRPr lang="en-US" sz="6600" b="1" i="1" dirty="0"/>
          </a:p>
        </p:txBody>
      </p:sp>
      <p:pic>
        <p:nvPicPr>
          <p:cNvPr id="5" name="Picture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flipH="1">
            <a:off x="5943600" y="1143000"/>
            <a:ext cx="2728223" cy="2674582"/>
          </a:xfrm>
          <a:prstGeom prst="rect">
            <a:avLst/>
          </a:prstGeom>
        </p:spPr>
      </p:pic>
      <p:pic>
        <p:nvPicPr>
          <p:cNvPr id="8" name="Picture 7"/>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381000" y="1323075"/>
            <a:ext cx="2603311" cy="2438400"/>
          </a:xfrm>
          <a:prstGeom prst="rect">
            <a:avLst/>
          </a:prstGeom>
        </p:spPr>
      </p:pic>
      <p:pic>
        <p:nvPicPr>
          <p:cNvPr id="14" name="Picture 5" descr="corp blk_wndo"/>
          <p:cNvPicPr>
            <a:picLocks noChangeAspect="1" noChangeArrowheads="1"/>
          </p:cNvPicPr>
          <p:nvPr/>
        </p:nvPicPr>
        <p:blipFill>
          <a:blip r:embed="rId4" cstate="print"/>
          <a:srcRect/>
          <a:stretch>
            <a:fillRect/>
          </a:stretch>
        </p:blipFill>
        <p:spPr bwMode="auto">
          <a:xfrm>
            <a:off x="7593013" y="6248400"/>
            <a:ext cx="1550987" cy="457200"/>
          </a:xfrm>
          <a:prstGeom prst="rect">
            <a:avLst/>
          </a:prstGeom>
          <a:noFill/>
          <a:ln w="9525">
            <a:noFill/>
            <a:miter lim="800000"/>
            <a:headEnd/>
            <a:tailEnd/>
          </a:ln>
        </p:spPr>
      </p:pic>
      <p:pic>
        <p:nvPicPr>
          <p:cNvPr id="15" name="Picture 2" descr="C:\Users\dmccrar\Desktop\Title_art.jpg"/>
          <p:cNvPicPr>
            <a:picLocks noChangeAspect="1" noChangeArrowheads="1"/>
          </p:cNvPicPr>
          <p:nvPr/>
        </p:nvPicPr>
        <p:blipFill>
          <a:blip r:embed="rId5" cstate="print">
            <a:clrChange>
              <a:clrFrom>
                <a:srgbClr val="FFFFFF"/>
              </a:clrFrom>
              <a:clrTo>
                <a:srgbClr val="FFFFFF">
                  <a:alpha val="0"/>
                </a:srgbClr>
              </a:clrTo>
            </a:clrChange>
          </a:blip>
          <a:srcRect l="30769" t="49559" r="29231"/>
          <a:stretch>
            <a:fillRect/>
          </a:stretch>
        </p:blipFill>
        <p:spPr bwMode="auto">
          <a:xfrm>
            <a:off x="0" y="5181600"/>
            <a:ext cx="2057400" cy="1676400"/>
          </a:xfrm>
          <a:prstGeom prst="rect">
            <a:avLst/>
          </a:prstGeom>
          <a:noFill/>
        </p:spPr>
      </p:pic>
      <p:pic>
        <p:nvPicPr>
          <p:cNvPr id="16" name="Picture 15"/>
          <p:cNvPicPr>
            <a:picLocks noChangeAspect="1"/>
          </p:cNvPicPr>
          <p:nvPr/>
        </p:nvPicPr>
        <p:blipFill>
          <a:blip r:embed="rId2" cstate="print">
            <a:clrChange>
              <a:clrFrom>
                <a:srgbClr val="FFFFFF"/>
              </a:clrFrom>
              <a:clrTo>
                <a:srgbClr val="FFFFFF">
                  <a:alpha val="0"/>
                </a:srgbClr>
              </a:clrTo>
            </a:clrChange>
            <a:duotone>
              <a:schemeClr val="bg2">
                <a:shade val="45000"/>
                <a:satMod val="135000"/>
              </a:schemeClr>
              <a:prstClr val="white"/>
            </a:duotone>
            <a:lum bright="40000"/>
            <a:extLst>
              <a:ext uri="{28A0092B-C50C-407E-A947-70E740481C1C}">
                <a14:useLocalDpi xmlns="" xmlns:a14="http://schemas.microsoft.com/office/drawing/2010/main" val="0"/>
              </a:ext>
            </a:extLst>
          </a:blip>
          <a:stretch>
            <a:fillRect/>
          </a:stretch>
        </p:blipFill>
        <p:spPr>
          <a:xfrm flipH="1">
            <a:off x="5943600" y="1211618"/>
            <a:ext cx="2728223" cy="2674582"/>
          </a:xfrm>
          <a:prstGeom prst="rect">
            <a:avLst/>
          </a:prstGeom>
        </p:spPr>
      </p:pic>
      <p:pic>
        <p:nvPicPr>
          <p:cNvPr id="17" name="Picture 16"/>
          <p:cNvPicPr>
            <a:picLocks noChangeAspect="1"/>
          </p:cNvPicPr>
          <p:nvPr/>
        </p:nvPicPr>
        <p:blipFill>
          <a:blip r:embed="rId3" cstate="print">
            <a:clrChange>
              <a:clrFrom>
                <a:srgbClr val="FFFFFF"/>
              </a:clrFrom>
              <a:clrTo>
                <a:srgbClr val="FFFFFF">
                  <a:alpha val="0"/>
                </a:srgbClr>
              </a:clrTo>
            </a:clrChange>
            <a:duotone>
              <a:schemeClr val="bg2">
                <a:shade val="45000"/>
                <a:satMod val="135000"/>
              </a:schemeClr>
              <a:prstClr val="white"/>
            </a:duotone>
            <a:lum bright="40000"/>
            <a:extLst>
              <a:ext uri="{28A0092B-C50C-407E-A947-70E740481C1C}">
                <a14:useLocalDpi xmlns="" xmlns:a14="http://schemas.microsoft.com/office/drawing/2010/main" val="0"/>
              </a:ext>
            </a:extLst>
          </a:blip>
          <a:stretch>
            <a:fillRect/>
          </a:stretch>
        </p:blipFill>
        <p:spPr>
          <a:xfrm>
            <a:off x="381000" y="1371600"/>
            <a:ext cx="2603311" cy="2438400"/>
          </a:xfrm>
          <a:prstGeom prst="rect">
            <a:avLst/>
          </a:prstGeom>
        </p:spPr>
      </p:pic>
    </p:spTree>
    <p:extLst>
      <p:ext uri="{BB962C8B-B14F-4D97-AF65-F5344CB8AC3E}">
        <p14:creationId xmlns="" xmlns:p14="http://schemas.microsoft.com/office/powerpoint/2010/main" val="1302448315"/>
      </p:ext>
    </p:extLst>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par>
                                <p:cTn id="13" presetID="9"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dissolve">
                                      <p:cBhvr>
                                        <p:cTn id="15" dur="500"/>
                                        <p:tgtEl>
                                          <p:spTgt spid="16"/>
                                        </p:tgtEl>
                                      </p:cBhvr>
                                    </p:animEffect>
                                  </p:childTnLst>
                                </p:cTn>
                              </p:par>
                              <p:par>
                                <p:cTn id="16" presetID="9"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dissolv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2438400"/>
            <a:ext cx="4151073" cy="2308324"/>
          </a:xfrm>
          <a:prstGeom prst="rect">
            <a:avLst/>
          </a:prstGeom>
          <a:noFill/>
        </p:spPr>
        <p:txBody>
          <a:bodyPr wrap="none" rtlCol="0">
            <a:spAutoFit/>
          </a:bodyPr>
          <a:lstStyle/>
          <a:p>
            <a:pPr algn="ctr"/>
            <a:r>
              <a:rPr lang="en-US" sz="4800" b="1" i="1" dirty="0" smtClean="0"/>
              <a:t>What is a </a:t>
            </a:r>
          </a:p>
          <a:p>
            <a:pPr algn="ctr"/>
            <a:r>
              <a:rPr lang="en-US" sz="4800" b="1" i="1" dirty="0" smtClean="0"/>
              <a:t>Conversational </a:t>
            </a:r>
          </a:p>
          <a:p>
            <a:pPr algn="ctr"/>
            <a:r>
              <a:rPr lang="en-US" sz="4800" b="1" i="1" dirty="0" smtClean="0"/>
              <a:t>Community?</a:t>
            </a:r>
            <a:endParaRPr lang="en-US" sz="4800" b="1" i="1" dirty="0"/>
          </a:p>
        </p:txBody>
      </p:sp>
    </p:spTree>
    <p:extLst>
      <p:ext uri="{BB962C8B-B14F-4D97-AF65-F5344CB8AC3E}">
        <p14:creationId xmlns="" xmlns:p14="http://schemas.microsoft.com/office/powerpoint/2010/main" val="2809540750"/>
      </p:ext>
    </p:extLst>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600200"/>
            <a:ext cx="8001000" cy="3970318"/>
          </a:xfrm>
          <a:prstGeom prst="rect">
            <a:avLst/>
          </a:prstGeom>
        </p:spPr>
        <p:txBody>
          <a:bodyPr wrap="square">
            <a:spAutoFit/>
          </a:bodyPr>
          <a:lstStyle/>
          <a:p>
            <a:pPr algn="ctr"/>
            <a:r>
              <a:rPr lang="en-US" sz="3600" b="1" i="1" dirty="0">
                <a:latin typeface="+mj-lt"/>
                <a:ea typeface="Calibri" panose="020F0502020204030204" pitchFamily="34" charset="0"/>
              </a:rPr>
              <a:t>How does a “lead learner” best define </a:t>
            </a:r>
            <a:r>
              <a:rPr lang="en-US" sz="3600" b="1" i="1" dirty="0" smtClean="0">
                <a:latin typeface="+mj-lt"/>
                <a:ea typeface="Calibri" panose="020F0502020204030204" pitchFamily="34" charset="0"/>
              </a:rPr>
              <a:t>the person </a:t>
            </a:r>
            <a:r>
              <a:rPr lang="en-US" sz="3600" b="1" i="1" dirty="0">
                <a:latin typeface="+mj-lt"/>
                <a:ea typeface="Calibri" panose="020F0502020204030204" pitchFamily="34" charset="0"/>
              </a:rPr>
              <a:t>filling the teaching role </a:t>
            </a:r>
            <a:r>
              <a:rPr lang="en-US" sz="3600" b="1" i="1" dirty="0" smtClean="0">
                <a:latin typeface="+mj-lt"/>
                <a:ea typeface="Calibri" panose="020F0502020204030204" pitchFamily="34" charset="0"/>
              </a:rPr>
              <a:t>in</a:t>
            </a:r>
          </a:p>
          <a:p>
            <a:pPr algn="ctr"/>
            <a:r>
              <a:rPr lang="en-US" sz="3600" b="1" i="1" dirty="0" smtClean="0">
                <a:latin typeface="+mj-lt"/>
                <a:ea typeface="Calibri" panose="020F0502020204030204" pitchFamily="34" charset="0"/>
              </a:rPr>
              <a:t>a </a:t>
            </a:r>
            <a:r>
              <a:rPr lang="en-US" sz="3600" b="1" i="1" dirty="0">
                <a:latin typeface="+mj-lt"/>
                <a:ea typeface="Calibri" panose="020F0502020204030204" pitchFamily="34" charset="0"/>
              </a:rPr>
              <a:t>conversational community? </a:t>
            </a:r>
            <a:endParaRPr lang="en-US" sz="3600" b="1" i="1" dirty="0" smtClean="0">
              <a:latin typeface="+mj-lt"/>
              <a:ea typeface="Calibri" panose="020F0502020204030204" pitchFamily="34" charset="0"/>
            </a:endParaRPr>
          </a:p>
          <a:p>
            <a:endParaRPr lang="en-US" sz="3600" b="1" i="1" dirty="0">
              <a:latin typeface="+mj-lt"/>
              <a:ea typeface="Calibri" panose="020F0502020204030204" pitchFamily="34" charset="0"/>
            </a:endParaRPr>
          </a:p>
          <a:p>
            <a:pPr algn="ctr"/>
            <a:r>
              <a:rPr lang="en-US" sz="3600" b="1" i="1" dirty="0" smtClean="0">
                <a:latin typeface="+mj-lt"/>
                <a:ea typeface="Calibri" panose="020F0502020204030204" pitchFamily="34" charset="0"/>
              </a:rPr>
              <a:t>How </a:t>
            </a:r>
            <a:r>
              <a:rPr lang="en-US" sz="3600" b="1" i="1" dirty="0">
                <a:latin typeface="+mj-lt"/>
                <a:ea typeface="Calibri" panose="020F0502020204030204" pitchFamily="34" charset="0"/>
              </a:rPr>
              <a:t>does the definition of a conversational community apply </a:t>
            </a:r>
            <a:endParaRPr lang="en-US" sz="3600" b="1" i="1" dirty="0" smtClean="0">
              <a:latin typeface="+mj-lt"/>
              <a:ea typeface="Calibri" panose="020F0502020204030204" pitchFamily="34" charset="0"/>
            </a:endParaRPr>
          </a:p>
          <a:p>
            <a:pPr algn="ctr"/>
            <a:r>
              <a:rPr lang="en-US" sz="3600" b="1" i="1" dirty="0" smtClean="0">
                <a:latin typeface="+mj-lt"/>
                <a:ea typeface="Calibri" panose="020F0502020204030204" pitchFamily="34" charset="0"/>
              </a:rPr>
              <a:t>to </a:t>
            </a:r>
            <a:r>
              <a:rPr lang="en-US" sz="3600" b="1" i="1" dirty="0">
                <a:latin typeface="+mj-lt"/>
                <a:ea typeface="Calibri" panose="020F0502020204030204" pitchFamily="34" charset="0"/>
              </a:rPr>
              <a:t>each age-grouping? </a:t>
            </a:r>
            <a:endParaRPr lang="en-US" sz="3600" b="1" dirty="0">
              <a:latin typeface="+mj-lt"/>
            </a:endParaRPr>
          </a:p>
        </p:txBody>
      </p:sp>
    </p:spTree>
    <p:extLst>
      <p:ext uri="{BB962C8B-B14F-4D97-AF65-F5344CB8AC3E}">
        <p14:creationId xmlns="" xmlns:p14="http://schemas.microsoft.com/office/powerpoint/2010/main" val="1780350191"/>
      </p:ext>
    </p:extLst>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2971800"/>
            <a:ext cx="4151073" cy="1569660"/>
          </a:xfrm>
          <a:prstGeom prst="rect">
            <a:avLst/>
          </a:prstGeom>
          <a:noFill/>
        </p:spPr>
        <p:txBody>
          <a:bodyPr wrap="none" rtlCol="0">
            <a:spAutoFit/>
          </a:bodyPr>
          <a:lstStyle/>
          <a:p>
            <a:pPr algn="ctr"/>
            <a:r>
              <a:rPr lang="en-US" sz="4800" b="1" i="1" dirty="0" smtClean="0"/>
              <a:t>Conversational </a:t>
            </a:r>
          </a:p>
          <a:p>
            <a:pPr algn="ctr"/>
            <a:r>
              <a:rPr lang="en-US" sz="4800" b="1" i="1" dirty="0" smtClean="0"/>
              <a:t>Community?</a:t>
            </a:r>
            <a:endParaRPr lang="en-US" sz="4800" b="1" i="1" dirty="0"/>
          </a:p>
        </p:txBody>
      </p:sp>
      <p:sp>
        <p:nvSpPr>
          <p:cNvPr id="3" name="&quot;No&quot; Symbol 2"/>
          <p:cNvSpPr/>
          <p:nvPr/>
        </p:nvSpPr>
        <p:spPr>
          <a:xfrm>
            <a:off x="2209800" y="1524000"/>
            <a:ext cx="4800600" cy="4572000"/>
          </a:xfrm>
          <a:prstGeom prst="noSmoking">
            <a:avLst>
              <a:gd name="adj" fmla="val 7745"/>
            </a:avLst>
          </a:prstGeom>
          <a:ln>
            <a:solidFill>
              <a:srgbClr val="9BC73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 xmlns:p14="http://schemas.microsoft.com/office/powerpoint/2010/main" val="3654903308"/>
      </p:ext>
    </p:extLst>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TotalTime>
  <Words>344</Words>
  <Application>Microsoft Office PowerPoint</Application>
  <PresentationFormat>On-screen Show (4:3)</PresentationFormat>
  <Paragraphs>86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Company>LifeWay Christian Resources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dmccrar</dc:creator>
  <cp:lastModifiedBy>dmccrar</cp:lastModifiedBy>
  <cp:revision>44</cp:revision>
  <dcterms:created xsi:type="dcterms:W3CDTF">2015-09-25T20:21:50Z</dcterms:created>
  <dcterms:modified xsi:type="dcterms:W3CDTF">2015-10-30T15:28:01Z</dcterms:modified>
</cp:coreProperties>
</file>