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8" r:id="rId3"/>
    <p:sldId id="259" r:id="rId4"/>
    <p:sldId id="297" r:id="rId5"/>
    <p:sldId id="299" r:id="rId6"/>
    <p:sldId id="298" r:id="rId7"/>
    <p:sldId id="260" r:id="rId8"/>
    <p:sldId id="261" r:id="rId9"/>
    <p:sldId id="262" r:id="rId10"/>
    <p:sldId id="263" r:id="rId11"/>
    <p:sldId id="264" r:id="rId12"/>
    <p:sldId id="280" r:id="rId13"/>
    <p:sldId id="290" r:id="rId14"/>
    <p:sldId id="296" r:id="rId15"/>
    <p:sldId id="265" r:id="rId16"/>
    <p:sldId id="291" r:id="rId17"/>
    <p:sldId id="266" r:id="rId18"/>
    <p:sldId id="292" r:id="rId19"/>
    <p:sldId id="300" r:id="rId20"/>
    <p:sldId id="267" r:id="rId21"/>
    <p:sldId id="294" r:id="rId22"/>
    <p:sldId id="301" r:id="rId23"/>
    <p:sldId id="268" r:id="rId24"/>
    <p:sldId id="285" r:id="rId25"/>
    <p:sldId id="286" r:id="rId26"/>
    <p:sldId id="287" r:id="rId27"/>
    <p:sldId id="269" r:id="rId28"/>
    <p:sldId id="284" r:id="rId29"/>
    <p:sldId id="27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C73C"/>
    <a:srgbClr val="9CC83D"/>
    <a:srgbClr val="9BC83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9C8ABE-0727-4A5C-BB4B-AEDC42E9DE8A}" type="datetimeFigureOut">
              <a:rPr lang="en-US" smtClean="0"/>
              <a:pPr/>
              <a:t>10/30/2015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D9A0A6-8C50-4E7A-91EA-D182952C0F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2438400"/>
            <a:ext cx="4151073" cy="2308324"/>
          </a:xfrm>
          <a:prstGeom prst="rect">
            <a:avLst/>
          </a:prstGeom>
          <a:noFill/>
        </p:spPr>
        <p:txBody>
          <a:bodyPr wrap="none" rtlCol="0">
            <a:spAutoFit/>
          </a:bodyPr>
          <a:lstStyle/>
          <a:p>
            <a:pPr algn="ctr"/>
            <a:r>
              <a:rPr lang="en-US" sz="4800" b="1" i="1" dirty="0" smtClean="0"/>
              <a:t>What is a </a:t>
            </a:r>
          </a:p>
          <a:p>
            <a:pPr algn="ctr"/>
            <a:r>
              <a:rPr lang="en-US" sz="4800" b="1" i="1" dirty="0" smtClean="0"/>
              <a:t>Conversational </a:t>
            </a:r>
          </a:p>
          <a:p>
            <a:pPr algn="ctr"/>
            <a:r>
              <a:rPr lang="en-US" sz="4800" b="1" i="1" dirty="0" smtClean="0"/>
              <a:t>Community?</a:t>
            </a:r>
            <a:endParaRPr lang="en-US" sz="4800" b="1" i="1" dirty="0"/>
          </a:p>
        </p:txBody>
      </p:sp>
    </p:spTree>
    <p:extLst>
      <p:ext uri="{BB962C8B-B14F-4D97-AF65-F5344CB8AC3E}">
        <p14:creationId xmlns:p14="http://schemas.microsoft.com/office/powerpoint/2010/main" xmlns="" val="2809540750"/>
      </p:ext>
    </p:extLst>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600200"/>
            <a:ext cx="8001000" cy="3970318"/>
          </a:xfrm>
          <a:prstGeom prst="rect">
            <a:avLst/>
          </a:prstGeom>
        </p:spPr>
        <p:txBody>
          <a:bodyPr wrap="square">
            <a:spAutoFit/>
          </a:bodyPr>
          <a:lstStyle/>
          <a:p>
            <a:pPr algn="ctr"/>
            <a:r>
              <a:rPr lang="en-US" sz="3600" b="1" i="1" dirty="0">
                <a:latin typeface="+mj-lt"/>
                <a:ea typeface="Calibri" panose="020F0502020204030204" pitchFamily="34" charset="0"/>
              </a:rPr>
              <a:t>How does a “lead learner” best define </a:t>
            </a:r>
            <a:r>
              <a:rPr lang="en-US" sz="3600" b="1" i="1" dirty="0" smtClean="0">
                <a:latin typeface="+mj-lt"/>
                <a:ea typeface="Calibri" panose="020F0502020204030204" pitchFamily="34" charset="0"/>
              </a:rPr>
              <a:t>the person </a:t>
            </a:r>
            <a:r>
              <a:rPr lang="en-US" sz="3600" b="1" i="1" dirty="0">
                <a:latin typeface="+mj-lt"/>
                <a:ea typeface="Calibri" panose="020F0502020204030204" pitchFamily="34" charset="0"/>
              </a:rPr>
              <a:t>filling the teaching role </a:t>
            </a:r>
            <a:r>
              <a:rPr lang="en-US" sz="3600" b="1" i="1" dirty="0" smtClean="0">
                <a:latin typeface="+mj-lt"/>
                <a:ea typeface="Calibri" panose="020F0502020204030204" pitchFamily="34" charset="0"/>
              </a:rPr>
              <a:t>in</a:t>
            </a:r>
          </a:p>
          <a:p>
            <a:pPr algn="ctr"/>
            <a:r>
              <a:rPr lang="en-US" sz="3600" b="1" i="1" dirty="0" smtClean="0">
                <a:latin typeface="+mj-lt"/>
                <a:ea typeface="Calibri" panose="020F0502020204030204" pitchFamily="34" charset="0"/>
              </a:rPr>
              <a:t>a </a:t>
            </a:r>
            <a:r>
              <a:rPr lang="en-US" sz="3600" b="1" i="1" dirty="0">
                <a:latin typeface="+mj-lt"/>
                <a:ea typeface="Calibri" panose="020F0502020204030204" pitchFamily="34" charset="0"/>
              </a:rPr>
              <a:t>conversational community? </a:t>
            </a:r>
            <a:endParaRPr lang="en-US" sz="3600" b="1" i="1" dirty="0" smtClean="0">
              <a:latin typeface="+mj-lt"/>
              <a:ea typeface="Calibri" panose="020F0502020204030204" pitchFamily="34" charset="0"/>
            </a:endParaRPr>
          </a:p>
          <a:p>
            <a:endParaRPr lang="en-US" sz="3600" b="1" i="1" dirty="0">
              <a:latin typeface="+mj-lt"/>
              <a:ea typeface="Calibri" panose="020F0502020204030204" pitchFamily="34" charset="0"/>
            </a:endParaRPr>
          </a:p>
          <a:p>
            <a:pPr algn="ctr"/>
            <a:r>
              <a:rPr lang="en-US" sz="3600" b="1" i="1" dirty="0" smtClean="0">
                <a:latin typeface="+mj-lt"/>
                <a:ea typeface="Calibri" panose="020F0502020204030204" pitchFamily="34" charset="0"/>
              </a:rPr>
              <a:t>How </a:t>
            </a:r>
            <a:r>
              <a:rPr lang="en-US" sz="3600" b="1" i="1" dirty="0">
                <a:latin typeface="+mj-lt"/>
                <a:ea typeface="Calibri" panose="020F0502020204030204" pitchFamily="34" charset="0"/>
              </a:rPr>
              <a:t>does the definition of a conversational community apply </a:t>
            </a:r>
            <a:endParaRPr lang="en-US" sz="3600" b="1" i="1" dirty="0" smtClean="0">
              <a:latin typeface="+mj-lt"/>
              <a:ea typeface="Calibri" panose="020F0502020204030204" pitchFamily="34" charset="0"/>
            </a:endParaRPr>
          </a:p>
          <a:p>
            <a:pPr algn="ctr"/>
            <a:r>
              <a:rPr lang="en-US" sz="3600" b="1" i="1" dirty="0" smtClean="0">
                <a:latin typeface="+mj-lt"/>
                <a:ea typeface="Calibri" panose="020F0502020204030204" pitchFamily="34" charset="0"/>
              </a:rPr>
              <a:t>to </a:t>
            </a:r>
            <a:r>
              <a:rPr lang="en-US" sz="3600" b="1" i="1" dirty="0">
                <a:latin typeface="+mj-lt"/>
                <a:ea typeface="Calibri" panose="020F0502020204030204" pitchFamily="34" charset="0"/>
              </a:rPr>
              <a:t>each age-grouping? </a:t>
            </a:r>
            <a:endParaRPr lang="en-US" sz="3600" b="1" dirty="0">
              <a:latin typeface="+mj-lt"/>
            </a:endParaRPr>
          </a:p>
        </p:txBody>
      </p:sp>
    </p:spTree>
    <p:extLst>
      <p:ext uri="{BB962C8B-B14F-4D97-AF65-F5344CB8AC3E}">
        <p14:creationId xmlns:p14="http://schemas.microsoft.com/office/powerpoint/2010/main" xmlns="" val="1780350191"/>
      </p:ext>
    </p:extLst>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2971800"/>
            <a:ext cx="4151073" cy="1569660"/>
          </a:xfrm>
          <a:prstGeom prst="rect">
            <a:avLst/>
          </a:prstGeom>
          <a:noFill/>
        </p:spPr>
        <p:txBody>
          <a:bodyPr wrap="none" rtlCol="0">
            <a:spAutoFit/>
          </a:bodyPr>
          <a:lstStyle/>
          <a:p>
            <a:pPr algn="ctr"/>
            <a:r>
              <a:rPr lang="en-US" sz="4800" b="1" i="1" dirty="0" smtClean="0"/>
              <a:t>Conversational </a:t>
            </a:r>
          </a:p>
          <a:p>
            <a:pPr algn="ctr"/>
            <a:r>
              <a:rPr lang="en-US" sz="4800" b="1" i="1" dirty="0" smtClean="0"/>
              <a:t>Community?</a:t>
            </a:r>
            <a:endParaRPr lang="en-US" sz="4800" b="1" i="1" dirty="0"/>
          </a:p>
        </p:txBody>
      </p:sp>
      <p:sp>
        <p:nvSpPr>
          <p:cNvPr id="3" name="&quot;No&quot; Symbol 2"/>
          <p:cNvSpPr/>
          <p:nvPr/>
        </p:nvSpPr>
        <p:spPr>
          <a:xfrm>
            <a:off x="2209800" y="1524000"/>
            <a:ext cx="4800600" cy="4572000"/>
          </a:xfrm>
          <a:prstGeom prst="noSmoking">
            <a:avLst>
              <a:gd name="adj" fmla="val 7745"/>
            </a:avLst>
          </a:prstGeom>
          <a:ln>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xmlns="" val="3654903308"/>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16" name="Group 15"/>
          <p:cNvGrpSpPr/>
          <p:nvPr/>
        </p:nvGrpSpPr>
        <p:grpSpPr>
          <a:xfrm>
            <a:off x="4572000" y="2438400"/>
            <a:ext cx="3048000" cy="2286000"/>
            <a:chOff x="4572000" y="2438400"/>
            <a:chExt cx="3048000" cy="2286000"/>
          </a:xfrm>
        </p:grpSpPr>
        <p:sp>
          <p:nvSpPr>
            <p:cNvPr id="12" name="Oval Callout 11"/>
            <p:cNvSpPr/>
            <p:nvPr/>
          </p:nvSpPr>
          <p:spPr>
            <a:xfrm>
              <a:off x="4572000" y="2438400"/>
              <a:ext cx="3048000" cy="2286000"/>
            </a:xfrm>
            <a:prstGeom prst="wedgeEllipseCallout">
              <a:avLst>
                <a:gd name="adj1" fmla="val 71448"/>
                <a:gd name="adj2" fmla="val 33006"/>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noFill/>
          </p:spPr>
          <p:txBody>
            <a:bodyPr wrap="none" rtlCol="0">
              <a:spAutoFit/>
            </a:bodyPr>
            <a:lstStyle/>
            <a:p>
              <a:r>
                <a:rPr lang="en-US" sz="4000" b="1" dirty="0" smtClean="0"/>
                <a:t>Holy Spirit</a:t>
              </a:r>
            </a:p>
          </p:txBody>
        </p:sp>
      </p:grpSp>
      <p:grpSp>
        <p:nvGrpSpPr>
          <p:cNvPr id="15" name="Group 14"/>
          <p:cNvGrpSpPr/>
          <p:nvPr/>
        </p:nvGrpSpPr>
        <p:grpSpPr>
          <a:xfrm>
            <a:off x="1524000" y="2438400"/>
            <a:ext cx="3048000" cy="1981200"/>
            <a:chOff x="1524000" y="2438400"/>
            <a:chExt cx="3048000" cy="1981200"/>
          </a:xfrm>
        </p:grpSpPr>
        <p:sp>
          <p:nvSpPr>
            <p:cNvPr id="8" name="Oval Callout 7"/>
            <p:cNvSpPr/>
            <p:nvPr/>
          </p:nvSpPr>
          <p:spPr>
            <a:xfrm>
              <a:off x="1524000" y="2438400"/>
              <a:ext cx="3048000" cy="1981200"/>
            </a:xfrm>
            <a:prstGeom prst="wedgeEllipseCallout">
              <a:avLst>
                <a:gd name="adj1" fmla="val -53500"/>
                <a:gd name="adj2" fmla="val 53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noFill/>
          </p:spPr>
          <p:txBody>
            <a:bodyPr wrap="none" rtlCol="0">
              <a:spAutoFit/>
            </a:bodyPr>
            <a:lstStyle/>
            <a:p>
              <a:r>
                <a:rPr lang="en-US" sz="4000" b="1" dirty="0" smtClean="0"/>
                <a:t>Bible</a:t>
              </a:r>
            </a:p>
          </p:txBody>
        </p:sp>
      </p:grpSp>
      <p:grpSp>
        <p:nvGrpSpPr>
          <p:cNvPr id="17"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18" name="Group 17"/>
          <p:cNvGrpSpPr/>
          <p:nvPr/>
        </p:nvGrpSpPr>
        <p:grpSpPr>
          <a:xfrm>
            <a:off x="4419600" y="3733800"/>
            <a:ext cx="3048000" cy="2057400"/>
            <a:chOff x="4419600" y="3733800"/>
            <a:chExt cx="3048000" cy="2057400"/>
          </a:xfrm>
        </p:grpSpPr>
        <p:sp>
          <p:nvSpPr>
            <p:cNvPr id="14" name="Oval Callout 1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noFill/>
          </p:spPr>
          <p:txBody>
            <a:bodyPr wrap="none" rtlCol="0">
              <a:spAutoFit/>
            </a:bodyPr>
            <a:lstStyle/>
            <a:p>
              <a:r>
                <a:rPr lang="en-US" sz="4000" b="1" dirty="0" smtClean="0"/>
                <a:t>Teacher</a:t>
              </a:r>
              <a:endParaRPr lang="en-US" sz="4000" b="1" dirty="0"/>
            </a:p>
          </p:txBody>
        </p:sp>
      </p:grpSp>
    </p:spTree>
    <p:extLst>
      <p:ext uri="{BB962C8B-B14F-4D97-AF65-F5344CB8AC3E}">
        <p14:creationId xmlns:p14="http://schemas.microsoft.com/office/powerpoint/2010/main" xmlns="" val="92214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a:solidFill>
            <a:schemeClr val="bg1">
              <a:lumMod val="75000"/>
            </a:schemeClr>
          </a:solidFill>
        </p:grpSpPr>
        <p:sp>
          <p:nvSpPr>
            <p:cNvPr id="12" name="Oval Callout 11"/>
            <p:cNvSpPr/>
            <p:nvPr/>
          </p:nvSpPr>
          <p:spPr>
            <a:xfrm>
              <a:off x="4572000" y="2438400"/>
              <a:ext cx="3048000" cy="2286000"/>
            </a:xfrm>
            <a:prstGeom prst="wedgeEllipseCallout">
              <a:avLst>
                <a:gd name="adj1" fmla="val 71448"/>
                <a:gd name="adj2" fmla="val 33006"/>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grp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p:grpSpPr>
        <p:sp>
          <p:nvSpPr>
            <p:cNvPr id="8" name="Oval Callout 7"/>
            <p:cNvSpPr/>
            <p:nvPr/>
          </p:nvSpPr>
          <p:spPr>
            <a:xfrm>
              <a:off x="1524000" y="2438400"/>
              <a:ext cx="3048000" cy="1981200"/>
            </a:xfrm>
            <a:prstGeom prst="wedgeEllipseCallout">
              <a:avLst>
                <a:gd name="adj1" fmla="val -53500"/>
                <a:gd name="adj2" fmla="val 53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no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solidFill>
              <a:schemeClr val="bg1">
                <a:lumMod val="75000"/>
              </a:schemeClr>
            </a:solid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a:solidFill>
            <a:schemeClr val="bg1">
              <a:lumMod val="75000"/>
            </a:schemeClr>
          </a:solidFill>
        </p:grpSpPr>
        <p:sp>
          <p:nvSpPr>
            <p:cNvPr id="14" name="Oval Callout 13"/>
            <p:cNvSpPr/>
            <p:nvPr/>
          </p:nvSpPr>
          <p:spPr>
            <a:xfrm>
              <a:off x="4419600" y="3733800"/>
              <a:ext cx="3048000" cy="2057400"/>
            </a:xfrm>
            <a:prstGeom prst="wedgeEllipseCallout">
              <a:avLst>
                <a:gd name="adj1" fmla="val 35500"/>
                <a:gd name="adj2" fmla="val 73167"/>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grpFill/>
          </p:spPr>
          <p:txBody>
            <a:bodyPr wrap="none" rtlCol="0">
              <a:spAutoFit/>
            </a:bodyPr>
            <a:lstStyle/>
            <a:p>
              <a:r>
                <a:rPr lang="en-US" sz="4000" b="1" dirty="0" smtClean="0"/>
                <a:t>Teacher</a:t>
              </a:r>
              <a:endParaRPr lang="en-US" sz="4000" b="1" dirty="0"/>
            </a:p>
          </p:txBody>
        </p:sp>
      </p:grpSp>
    </p:spTree>
    <p:extLst>
      <p:ext uri="{BB962C8B-B14F-4D97-AF65-F5344CB8AC3E}">
        <p14:creationId xmlns:p14="http://schemas.microsoft.com/office/powerpoint/2010/main" xmlns="" val="9221410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381000" y="120670"/>
            <a:ext cx="8610600" cy="6432530"/>
          </a:xfrm>
          <a:prstGeom prst="rect">
            <a:avLst/>
          </a:prstGeom>
        </p:spPr>
        <p:txBody>
          <a:bodyPr wrap="square">
            <a:spAutoFit/>
          </a:bodyPr>
          <a:lstStyle/>
          <a:p>
            <a:r>
              <a:rPr lang="en-US" sz="2800" b="1" i="1" dirty="0">
                <a:solidFill>
                  <a:schemeClr val="bg1"/>
                </a:solidFill>
                <a:effectLst>
                  <a:outerShdw blurRad="38100" dist="38100" dir="2700000" algn="tl">
                    <a:srgbClr val="000000">
                      <a:alpha val="43137"/>
                    </a:srgbClr>
                  </a:outerShdw>
                </a:effectLst>
                <a:latin typeface="Adobe Caslon Pro"/>
              </a:rPr>
              <a:t>The Holy Bible was written by men divinely inspired and is God’s revelation of Himself </a:t>
            </a:r>
            <a:r>
              <a:rPr lang="en-US" sz="2800" b="1" i="1" dirty="0" smtClean="0">
                <a:solidFill>
                  <a:schemeClr val="bg1"/>
                </a:solidFill>
                <a:effectLst>
                  <a:outerShdw blurRad="38100" dist="38100" dir="2700000" algn="tl">
                    <a:srgbClr val="000000">
                      <a:alpha val="43137"/>
                    </a:srgbClr>
                  </a:outerShdw>
                </a:effectLst>
                <a:latin typeface="Adobe Caslon Pro"/>
              </a:rPr>
              <a:t>         to </a:t>
            </a:r>
            <a:r>
              <a:rPr lang="en-US" sz="2800" b="1" i="1" dirty="0">
                <a:solidFill>
                  <a:schemeClr val="bg1"/>
                </a:solidFill>
                <a:effectLst>
                  <a:outerShdw blurRad="38100" dist="38100" dir="2700000" algn="tl">
                    <a:srgbClr val="000000">
                      <a:alpha val="43137"/>
                    </a:srgbClr>
                  </a:outerShdw>
                </a:effectLst>
                <a:latin typeface="Adobe Caslon Pro"/>
              </a:rPr>
              <a:t>man. It is a perfect treasure of divine instruction. It has God for its author, salvation for its end, and truth, without any mixture of error, for its matter. Therefore, all Scripture is totally true and trustworthy. It reveals the principles by which God judges us, and therefore is, and will remain to the end of the world, the true center of Christian union, and the supreme standard by which all human conduct, creeds, and religious opinions should be tried. All Scripture is a testimony to Christ, who is Himself the focus of divine revelation</a:t>
            </a:r>
            <a:r>
              <a:rPr lang="en-US" sz="2800" b="1" i="1" dirty="0" smtClean="0">
                <a:solidFill>
                  <a:schemeClr val="bg1"/>
                </a:solidFill>
                <a:effectLst>
                  <a:outerShdw blurRad="38100" dist="38100" dir="2700000" algn="tl">
                    <a:srgbClr val="000000">
                      <a:alpha val="43137"/>
                    </a:srgbClr>
                  </a:outerShdw>
                </a:effectLst>
                <a:latin typeface="Adobe Caslon Pro"/>
              </a:rPr>
              <a:t>.</a:t>
            </a:r>
          </a:p>
          <a:p>
            <a:r>
              <a:rPr lang="en-US" sz="2000" i="1" dirty="0" smtClean="0">
                <a:solidFill>
                  <a:srgbClr val="000000"/>
                </a:solidFill>
                <a:effectLst>
                  <a:outerShdw blurRad="38100" dist="38100" dir="2700000" algn="tl">
                    <a:srgbClr val="000000">
                      <a:alpha val="43137"/>
                    </a:srgbClr>
                  </a:outerShdw>
                </a:effectLst>
                <a:latin typeface="Adobe Caslon Pro"/>
              </a:rPr>
              <a:t>                                                          Baptist Faith and Message</a:t>
            </a:r>
            <a:endParaRPr lang="en-US" sz="2000" dirty="0">
              <a:effectLst>
                <a:outerShdw blurRad="38100" dist="38100" dir="2700000" algn="tl">
                  <a:srgbClr val="000000">
                    <a:alpha val="43137"/>
                  </a:srgbClr>
                </a:outerShdw>
              </a:effectLst>
            </a:endParaRPr>
          </a:p>
        </p:txBody>
      </p:sp>
      <p:grpSp>
        <p:nvGrpSpPr>
          <p:cNvPr id="3" name="Group 2"/>
          <p:cNvGrpSpPr/>
          <p:nvPr/>
        </p:nvGrpSpPr>
        <p:grpSpPr>
          <a:xfrm>
            <a:off x="7924800" y="0"/>
            <a:ext cx="1219200" cy="914400"/>
            <a:chOff x="1524000" y="2438400"/>
            <a:chExt cx="3048000" cy="1981200"/>
          </a:xfrm>
        </p:grpSpPr>
        <p:sp>
          <p:nvSpPr>
            <p:cNvPr id="4" name="Oval Callout 3"/>
            <p:cNvSpPr/>
            <p:nvPr/>
          </p:nvSpPr>
          <p:spPr>
            <a:xfrm>
              <a:off x="1524000" y="2438400"/>
              <a:ext cx="3048000" cy="1981200"/>
            </a:xfrm>
            <a:prstGeom prst="wedgeEllipseCallout">
              <a:avLst>
                <a:gd name="adj1" fmla="val -53500"/>
                <a:gd name="adj2" fmla="val 53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2095500" y="3073996"/>
              <a:ext cx="1804180" cy="866905"/>
            </a:xfrm>
            <a:prstGeom prst="rect">
              <a:avLst/>
            </a:prstGeom>
            <a:noFill/>
          </p:spPr>
          <p:txBody>
            <a:bodyPr wrap="none" rtlCol="0">
              <a:spAutoFit/>
            </a:bodyPr>
            <a:lstStyle/>
            <a:p>
              <a:r>
                <a:rPr lang="en-US" sz="2000" b="1" dirty="0" smtClean="0"/>
                <a:t>Bible</a:t>
              </a:r>
              <a:endParaRPr lang="en-US" sz="4000" b="1" dirty="0" smtClean="0"/>
            </a:p>
          </p:txBody>
        </p:sp>
      </p:grpSp>
    </p:spTree>
    <p:extLst>
      <p:ext uri="{BB962C8B-B14F-4D97-AF65-F5344CB8AC3E}">
        <p14:creationId xmlns:p14="http://schemas.microsoft.com/office/powerpoint/2010/main" xmlns="" val="1169438179"/>
      </p:ext>
    </p:extLst>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p:grpSpPr>
        <p:sp>
          <p:nvSpPr>
            <p:cNvPr id="12" name="Oval Callout 11"/>
            <p:cNvSpPr/>
            <p:nvPr/>
          </p:nvSpPr>
          <p:spPr>
            <a:xfrm>
              <a:off x="4572000" y="2438400"/>
              <a:ext cx="3048000" cy="2286000"/>
            </a:xfrm>
            <a:prstGeom prst="wedgeEllipseCallout">
              <a:avLst>
                <a:gd name="adj1" fmla="val 71448"/>
                <a:gd name="adj2" fmla="val 33006"/>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no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a:solidFill>
            <a:schemeClr val="bg1">
              <a:lumMod val="75000"/>
            </a:schemeClr>
          </a:solidFill>
        </p:grpSpPr>
        <p:sp>
          <p:nvSpPr>
            <p:cNvPr id="8" name="Oval Callout 7"/>
            <p:cNvSpPr/>
            <p:nvPr/>
          </p:nvSpPr>
          <p:spPr>
            <a:xfrm>
              <a:off x="1524000" y="2438400"/>
              <a:ext cx="3048000" cy="1981200"/>
            </a:xfrm>
            <a:prstGeom prst="wedgeEllipseCallout">
              <a:avLst>
                <a:gd name="adj1" fmla="val -53500"/>
                <a:gd name="adj2" fmla="val 53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grp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solidFill>
              <a:schemeClr val="bg1">
                <a:lumMod val="75000"/>
              </a:schemeClr>
            </a:solid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a:solidFill>
            <a:schemeClr val="bg1">
              <a:lumMod val="75000"/>
            </a:schemeClr>
          </a:solidFill>
        </p:grpSpPr>
        <p:sp>
          <p:nvSpPr>
            <p:cNvPr id="14" name="Oval Callout 13"/>
            <p:cNvSpPr/>
            <p:nvPr/>
          </p:nvSpPr>
          <p:spPr>
            <a:xfrm>
              <a:off x="4419600" y="3733800"/>
              <a:ext cx="3048000" cy="2057400"/>
            </a:xfrm>
            <a:prstGeom prst="wedgeEllipseCallout">
              <a:avLst>
                <a:gd name="adj1" fmla="val 35500"/>
                <a:gd name="adj2" fmla="val 73167"/>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grpFill/>
          </p:spPr>
          <p:txBody>
            <a:bodyPr wrap="none" rtlCol="0">
              <a:spAutoFit/>
            </a:bodyPr>
            <a:lstStyle/>
            <a:p>
              <a:r>
                <a:rPr lang="en-US" sz="4000" b="1" dirty="0" smtClean="0"/>
                <a:t>Teacher</a:t>
              </a:r>
              <a:endParaRPr lang="en-US" sz="4000" b="1" dirty="0"/>
            </a:p>
          </p:txBody>
        </p:sp>
      </p:grpSp>
    </p:spTree>
    <p:extLst>
      <p:ext uri="{BB962C8B-B14F-4D97-AF65-F5344CB8AC3E}">
        <p14:creationId xmlns:p14="http://schemas.microsoft.com/office/powerpoint/2010/main" xmlns="" val="922141087"/>
      </p:ext>
    </p:extLst>
  </p:cSld>
  <p:clrMapOvr>
    <a:masterClrMapping/>
  </p:clrMapOvr>
  <p:transition>
    <p:pull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438400"/>
            <a:ext cx="4572000" cy="2800767"/>
          </a:xfrm>
          <a:prstGeom prst="rect">
            <a:avLst/>
          </a:prstGeom>
        </p:spPr>
        <p:txBody>
          <a:bodyPr>
            <a:spAutoFit/>
          </a:bodyPr>
          <a:lstStyle/>
          <a:p>
            <a:pPr algn="ctr"/>
            <a:r>
              <a:rPr lang="en-US" sz="4800" b="1" dirty="0">
                <a:ea typeface="Calibri" panose="020F0502020204030204" pitchFamily="34" charset="0"/>
              </a:rPr>
              <a:t>You are not the only Teacher in the </a:t>
            </a:r>
            <a:r>
              <a:rPr lang="en-US" sz="4800" b="1" dirty="0" smtClean="0">
                <a:ea typeface="Calibri" panose="020F0502020204030204" pitchFamily="34" charset="0"/>
              </a:rPr>
              <a:t>room. </a:t>
            </a:r>
          </a:p>
          <a:p>
            <a:pPr algn="r"/>
            <a:r>
              <a:rPr lang="en-US" sz="3200" b="1" dirty="0" smtClean="0">
                <a:ea typeface="Calibri" panose="020F0502020204030204" pitchFamily="34" charset="0"/>
              </a:rPr>
              <a:t>(</a:t>
            </a:r>
            <a:r>
              <a:rPr lang="en-US" sz="3200" b="1" i="1" dirty="0" smtClean="0">
                <a:ea typeface="Calibri" panose="020F0502020204030204" pitchFamily="34" charset="0"/>
              </a:rPr>
              <a:t>p 14, T:CCC</a:t>
            </a:r>
            <a:r>
              <a:rPr lang="en-US" sz="3200" b="1" dirty="0" smtClean="0">
                <a:ea typeface="Calibri" panose="020F0502020204030204" pitchFamily="34" charset="0"/>
              </a:rPr>
              <a:t>)</a:t>
            </a:r>
            <a:endParaRPr lang="en-US" sz="3200" b="1" dirty="0"/>
          </a:p>
        </p:txBody>
      </p:sp>
      <p:grpSp>
        <p:nvGrpSpPr>
          <p:cNvPr id="6" name="Group 5"/>
          <p:cNvGrpSpPr/>
          <p:nvPr/>
        </p:nvGrpSpPr>
        <p:grpSpPr>
          <a:xfrm>
            <a:off x="7162800" y="381000"/>
            <a:ext cx="1600200" cy="1249680"/>
            <a:chOff x="4572000" y="2438400"/>
            <a:chExt cx="3048000" cy="2286000"/>
          </a:xfrm>
        </p:grpSpPr>
        <p:sp>
          <p:nvSpPr>
            <p:cNvPr id="7" name="Oval Callout 6"/>
            <p:cNvSpPr/>
            <p:nvPr/>
          </p:nvSpPr>
          <p:spPr>
            <a:xfrm>
              <a:off x="4572000" y="2438400"/>
              <a:ext cx="3048000" cy="2286000"/>
            </a:xfrm>
            <a:prstGeom prst="wedgeEllipseCallout">
              <a:avLst>
                <a:gd name="adj1" fmla="val 71448"/>
                <a:gd name="adj2" fmla="val 33006"/>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TextBox 7"/>
            <p:cNvSpPr txBox="1"/>
            <p:nvPr/>
          </p:nvSpPr>
          <p:spPr>
            <a:xfrm>
              <a:off x="5029200" y="2971800"/>
              <a:ext cx="2244815" cy="675607"/>
            </a:xfrm>
            <a:prstGeom prst="rect">
              <a:avLst/>
            </a:prstGeom>
            <a:noFill/>
          </p:spPr>
          <p:txBody>
            <a:bodyPr wrap="none" rtlCol="0">
              <a:spAutoFit/>
            </a:bodyPr>
            <a:lstStyle/>
            <a:p>
              <a:r>
                <a:rPr lang="en-US" b="1" dirty="0" smtClean="0"/>
                <a:t>Holy Spirit</a:t>
              </a:r>
            </a:p>
          </p:txBody>
        </p:sp>
      </p:grpSp>
    </p:spTree>
    <p:extLst>
      <p:ext uri="{BB962C8B-B14F-4D97-AF65-F5344CB8AC3E}">
        <p14:creationId xmlns:p14="http://schemas.microsoft.com/office/powerpoint/2010/main" xmlns="" val="1261554673"/>
      </p:ext>
    </p:extLst>
  </p:cSld>
  <p:clrMapOvr>
    <a:masterClrMapping/>
  </p:clrMapOvr>
  <p:transition>
    <p:pull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a:solidFill>
            <a:schemeClr val="bg1">
              <a:lumMod val="75000"/>
            </a:schemeClr>
          </a:solidFill>
        </p:grpSpPr>
        <p:sp>
          <p:nvSpPr>
            <p:cNvPr id="12" name="Oval Callout 11"/>
            <p:cNvSpPr/>
            <p:nvPr/>
          </p:nvSpPr>
          <p:spPr>
            <a:xfrm>
              <a:off x="4572000" y="2438400"/>
              <a:ext cx="3048000" cy="2286000"/>
            </a:xfrm>
            <a:prstGeom prst="wedgeEllipseCallout">
              <a:avLst>
                <a:gd name="adj1" fmla="val 71448"/>
                <a:gd name="adj2" fmla="val 33006"/>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grp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a:solidFill>
            <a:schemeClr val="bg1">
              <a:lumMod val="75000"/>
            </a:schemeClr>
          </a:solidFill>
        </p:grpSpPr>
        <p:sp>
          <p:nvSpPr>
            <p:cNvPr id="8" name="Oval Callout 7"/>
            <p:cNvSpPr/>
            <p:nvPr/>
          </p:nvSpPr>
          <p:spPr>
            <a:xfrm>
              <a:off x="1524000" y="2438400"/>
              <a:ext cx="3048000" cy="1981200"/>
            </a:xfrm>
            <a:prstGeom prst="wedgeEllipseCallout">
              <a:avLst>
                <a:gd name="adj1" fmla="val -53500"/>
                <a:gd name="adj2" fmla="val 53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grp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p:grpSpPr>
        <p:sp>
          <p:nvSpPr>
            <p:cNvPr id="14" name="Oval Callout 13"/>
            <p:cNvSpPr/>
            <p:nvPr/>
          </p:nvSpPr>
          <p:spPr>
            <a:xfrm>
              <a:off x="4419600" y="3733800"/>
              <a:ext cx="3048000" cy="2057400"/>
            </a:xfrm>
            <a:prstGeom prst="wedgeEllipseCallout">
              <a:avLst>
                <a:gd name="adj1" fmla="val 35500"/>
                <a:gd name="adj2" fmla="val 73167"/>
              </a:avLst>
            </a:prstGeom>
            <a:solidFill>
              <a:schemeClr val="bg1">
                <a:lumMod val="75000"/>
              </a:schemeClr>
            </a:solid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noFill/>
          </p:spPr>
          <p:txBody>
            <a:bodyPr wrap="none" rtlCol="0">
              <a:spAutoFit/>
            </a:bodyPr>
            <a:lstStyle/>
            <a:p>
              <a:r>
                <a:rPr lang="en-US" sz="4000" b="1" dirty="0" smtClean="0"/>
                <a:t>Teacher</a:t>
              </a:r>
              <a:endParaRPr lang="en-US" sz="4000" b="1" dirty="0"/>
            </a:p>
          </p:txBody>
        </p:sp>
      </p:grpSp>
    </p:spTree>
    <p:extLst>
      <p:ext uri="{BB962C8B-B14F-4D97-AF65-F5344CB8AC3E}">
        <p14:creationId xmlns:p14="http://schemas.microsoft.com/office/powerpoint/2010/main" xmlns="" val="922141087"/>
      </p:ext>
    </p:extLst>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2209800"/>
            <a:ext cx="6705600" cy="1938992"/>
          </a:xfrm>
          <a:prstGeom prst="rect">
            <a:avLst/>
          </a:prstGeom>
          <a:noFill/>
        </p:spPr>
        <p:txBody>
          <a:bodyPr wrap="square" rtlCol="0">
            <a:spAutoFit/>
          </a:bodyPr>
          <a:lstStyle/>
          <a:p>
            <a:pPr algn="ctr"/>
            <a:r>
              <a:rPr lang="en-US" sz="6000" b="1" dirty="0" smtClean="0"/>
              <a:t>Needs, Issues, and Concerns of Adults</a:t>
            </a:r>
            <a:endParaRPr lang="en-US" sz="6000" b="1" dirty="0"/>
          </a:p>
        </p:txBody>
      </p:sp>
    </p:spTree>
    <p:extLst>
      <p:ext uri="{BB962C8B-B14F-4D97-AF65-F5344CB8AC3E}">
        <p14:creationId xmlns:p14="http://schemas.microsoft.com/office/powerpoint/2010/main" xmlns="" val="2809540750"/>
      </p:ext>
    </p:extLst>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rot="1496398">
            <a:off x="5361712" y="2055283"/>
            <a:ext cx="5105400" cy="3429000"/>
            <a:chOff x="-29570" y="1600200"/>
            <a:chExt cx="5105400" cy="3429000"/>
          </a:xfrm>
        </p:grpSpPr>
        <p:sp>
          <p:nvSpPr>
            <p:cNvPr id="8" name="Rounded Rectangle 7"/>
            <p:cNvSpPr/>
            <p:nvPr/>
          </p:nvSpPr>
          <p:spPr>
            <a:xfrm>
              <a:off x="-29570" y="1600200"/>
              <a:ext cx="5105400" cy="3429000"/>
            </a:xfrm>
            <a:prstGeom prst="roundRect">
              <a:avLst/>
            </a:prstGeom>
            <a:solidFill>
              <a:srgbClr val="9CC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97809" y="2667000"/>
              <a:ext cx="48768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65348" y="1654887"/>
              <a:ext cx="1665521" cy="1046440"/>
            </a:xfrm>
            <a:prstGeom prst="rect">
              <a:avLst/>
            </a:prstGeom>
            <a:noFill/>
          </p:spPr>
          <p:txBody>
            <a:bodyPr wrap="none" rtlCol="0">
              <a:spAutoFit/>
            </a:bodyPr>
            <a:lstStyle/>
            <a:p>
              <a:pPr algn="ctr"/>
              <a:r>
                <a:rPr lang="en-US" sz="4400" b="1" dirty="0" smtClean="0">
                  <a:solidFill>
                    <a:schemeClr val="bg1"/>
                  </a:solidFill>
                </a:rPr>
                <a:t>HELLO</a:t>
              </a:r>
              <a:endParaRPr lang="en-US" b="1" dirty="0" smtClean="0">
                <a:solidFill>
                  <a:schemeClr val="bg1"/>
                </a:solidFill>
              </a:endParaRPr>
            </a:p>
            <a:p>
              <a:pPr algn="ctr"/>
              <a:r>
                <a:rPr lang="en-US" b="1" dirty="0" smtClean="0">
                  <a:solidFill>
                    <a:schemeClr val="bg1"/>
                  </a:solidFill>
                </a:rPr>
                <a:t>MY NAME IS</a:t>
              </a:r>
              <a:endParaRPr lang="en-US" b="1" dirty="0">
                <a:solidFill>
                  <a:schemeClr val="bg1"/>
                </a:solidFill>
              </a:endParaRPr>
            </a:p>
          </p:txBody>
        </p:sp>
      </p:grpSp>
      <p:sp>
        <p:nvSpPr>
          <p:cNvPr id="2" name="TextBox 1"/>
          <p:cNvSpPr txBox="1"/>
          <p:nvPr/>
        </p:nvSpPr>
        <p:spPr>
          <a:xfrm>
            <a:off x="0" y="2362200"/>
            <a:ext cx="6705600" cy="2308324"/>
          </a:xfrm>
          <a:prstGeom prst="rect">
            <a:avLst/>
          </a:prstGeom>
          <a:noFill/>
        </p:spPr>
        <p:txBody>
          <a:bodyPr wrap="square" rtlCol="0">
            <a:spAutoFit/>
          </a:bodyPr>
          <a:lstStyle/>
          <a:p>
            <a:pPr algn="ctr"/>
            <a:r>
              <a:rPr lang="en-US" sz="3600" b="1" dirty="0" smtClean="0"/>
              <a:t>On the nametag, </a:t>
            </a:r>
          </a:p>
          <a:p>
            <a:pPr algn="ctr"/>
            <a:r>
              <a:rPr lang="en-US" sz="3600" b="1" dirty="0" smtClean="0"/>
              <a:t>write you </a:t>
            </a:r>
            <a:r>
              <a:rPr lang="en-US" sz="3600" b="1" dirty="0"/>
              <a:t>first name </a:t>
            </a:r>
            <a:endParaRPr lang="en-US" sz="3600" b="1" dirty="0" smtClean="0"/>
          </a:p>
          <a:p>
            <a:pPr algn="ctr"/>
            <a:r>
              <a:rPr lang="en-US" sz="3600" b="1" dirty="0" smtClean="0"/>
              <a:t>and </a:t>
            </a:r>
            <a:r>
              <a:rPr lang="en-US" sz="3600" b="1" dirty="0"/>
              <a:t>favorite nickname/moniker </a:t>
            </a:r>
            <a:r>
              <a:rPr lang="en-US" sz="3600" b="1" dirty="0" smtClean="0"/>
              <a:t>you </a:t>
            </a:r>
            <a:r>
              <a:rPr lang="en-US" sz="3600" b="1" dirty="0"/>
              <a:t>have been or are called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1676400"/>
            <a:ext cx="5838650" cy="707886"/>
          </a:xfrm>
          <a:prstGeom prst="rect">
            <a:avLst/>
          </a:prstGeom>
          <a:noFill/>
        </p:spPr>
        <p:txBody>
          <a:bodyPr wrap="none" rtlCol="0">
            <a:spAutoFit/>
          </a:bodyPr>
          <a:lstStyle/>
          <a:p>
            <a:r>
              <a:rPr lang="en-US" sz="4000" b="1" dirty="0" smtClean="0"/>
              <a:t>Eight Learning Approaches</a:t>
            </a:r>
            <a:endParaRPr lang="en-US" sz="4000" b="1" dirty="0"/>
          </a:p>
        </p:txBody>
      </p:sp>
      <p:grpSp>
        <p:nvGrpSpPr>
          <p:cNvPr id="4" name="Group 16"/>
          <p:cNvGrpSpPr/>
          <p:nvPr/>
        </p:nvGrpSpPr>
        <p:grpSpPr>
          <a:xfrm>
            <a:off x="7391400" y="381000"/>
            <a:ext cx="1554480" cy="1082040"/>
            <a:chOff x="1828800" y="3886200"/>
            <a:chExt cx="3048000" cy="2286000"/>
          </a:xfrm>
        </p:grpSpPr>
        <p:sp>
          <p:nvSpPr>
            <p:cNvPr id="5" name="Oval Callout 4"/>
            <p:cNvSpPr/>
            <p:nvPr/>
          </p:nvSpPr>
          <p:spPr>
            <a:xfrm>
              <a:off x="1828800" y="3886200"/>
              <a:ext cx="3048000" cy="2286000"/>
            </a:xfrm>
            <a:prstGeom prst="wedgeEllipseCallout">
              <a:avLst>
                <a:gd name="adj1" fmla="val -35000"/>
                <a:gd name="adj2" fmla="val 61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p:cNvSpPr txBox="1"/>
            <p:nvPr/>
          </p:nvSpPr>
          <p:spPr>
            <a:xfrm>
              <a:off x="2506275" y="4775736"/>
              <a:ext cx="1792222" cy="780279"/>
            </a:xfrm>
            <a:prstGeom prst="rect">
              <a:avLst/>
            </a:prstGeom>
            <a:noFill/>
          </p:spPr>
          <p:txBody>
            <a:bodyPr wrap="none" rtlCol="0">
              <a:spAutoFit/>
            </a:bodyPr>
            <a:lstStyle/>
            <a:p>
              <a:r>
                <a:rPr lang="en-US" b="1" dirty="0" smtClean="0"/>
                <a:t>Learner</a:t>
              </a:r>
              <a:endParaRPr lang="en-US" sz="4000" b="1" dirty="0"/>
            </a:p>
          </p:txBody>
        </p:sp>
      </p:grpSp>
      <p:sp>
        <p:nvSpPr>
          <p:cNvPr id="7" name="Rectangle 6"/>
          <p:cNvSpPr/>
          <p:nvPr/>
        </p:nvSpPr>
        <p:spPr>
          <a:xfrm rot="781201">
            <a:off x="6297819" y="2923615"/>
            <a:ext cx="2358851" cy="707886"/>
          </a:xfrm>
          <a:prstGeom prst="rect">
            <a:avLst/>
          </a:prstGeom>
          <a:solidFill>
            <a:schemeClr val="bg1"/>
          </a:solidFill>
          <a:ln w="38100">
            <a:solidFill>
              <a:srgbClr val="9CC83D"/>
            </a:solidFill>
          </a:ln>
        </p:spPr>
        <p:txBody>
          <a:bodyPr wrap="none">
            <a:spAutoFit/>
          </a:bodyPr>
          <a:lstStyle/>
          <a:p>
            <a:r>
              <a:rPr lang="en-US" sz="4000" b="1" i="1" dirty="0" smtClean="0"/>
              <a:t>Relational</a:t>
            </a:r>
            <a:endParaRPr lang="en-US" sz="4000" b="1" i="1" dirty="0"/>
          </a:p>
        </p:txBody>
      </p:sp>
      <p:sp>
        <p:nvSpPr>
          <p:cNvPr id="8" name="Rectangle 7"/>
          <p:cNvSpPr/>
          <p:nvPr/>
        </p:nvSpPr>
        <p:spPr>
          <a:xfrm rot="20689459">
            <a:off x="5932810" y="4002187"/>
            <a:ext cx="1562607" cy="707886"/>
          </a:xfrm>
          <a:prstGeom prst="rect">
            <a:avLst/>
          </a:prstGeom>
          <a:solidFill>
            <a:schemeClr val="bg1"/>
          </a:solidFill>
          <a:ln w="38100">
            <a:solidFill>
              <a:srgbClr val="9CC83D"/>
            </a:solidFill>
          </a:ln>
        </p:spPr>
        <p:txBody>
          <a:bodyPr wrap="none">
            <a:spAutoFit/>
          </a:bodyPr>
          <a:lstStyle/>
          <a:p>
            <a:r>
              <a:rPr lang="en-US" sz="4000" b="1" i="1" dirty="0" smtClean="0"/>
              <a:t>Verbal</a:t>
            </a:r>
            <a:endParaRPr lang="en-US" sz="4000" b="1" i="1" dirty="0"/>
          </a:p>
        </p:txBody>
      </p:sp>
      <p:sp>
        <p:nvSpPr>
          <p:cNvPr id="9" name="Rectangle 8"/>
          <p:cNvSpPr/>
          <p:nvPr/>
        </p:nvSpPr>
        <p:spPr>
          <a:xfrm rot="799305">
            <a:off x="747379" y="4352528"/>
            <a:ext cx="1484702" cy="707886"/>
          </a:xfrm>
          <a:prstGeom prst="rect">
            <a:avLst/>
          </a:prstGeom>
          <a:solidFill>
            <a:schemeClr val="bg1"/>
          </a:solidFill>
          <a:ln w="38100">
            <a:solidFill>
              <a:srgbClr val="9CC83D"/>
            </a:solidFill>
          </a:ln>
        </p:spPr>
        <p:txBody>
          <a:bodyPr wrap="none">
            <a:spAutoFit/>
          </a:bodyPr>
          <a:lstStyle/>
          <a:p>
            <a:r>
              <a:rPr lang="en-US" sz="4000" b="1" i="1" dirty="0" smtClean="0"/>
              <a:t>Visual</a:t>
            </a:r>
            <a:endParaRPr lang="en-US" sz="4000" b="1" i="1" dirty="0"/>
          </a:p>
        </p:txBody>
      </p:sp>
      <p:sp>
        <p:nvSpPr>
          <p:cNvPr id="10" name="Rectangle 9"/>
          <p:cNvSpPr/>
          <p:nvPr/>
        </p:nvSpPr>
        <p:spPr>
          <a:xfrm>
            <a:off x="3124200" y="4114800"/>
            <a:ext cx="2264594" cy="707886"/>
          </a:xfrm>
          <a:prstGeom prst="rect">
            <a:avLst/>
          </a:prstGeom>
          <a:solidFill>
            <a:schemeClr val="bg1"/>
          </a:solidFill>
          <a:ln w="38100">
            <a:solidFill>
              <a:srgbClr val="9CC83D"/>
            </a:solidFill>
          </a:ln>
        </p:spPr>
        <p:txBody>
          <a:bodyPr wrap="none">
            <a:spAutoFit/>
          </a:bodyPr>
          <a:lstStyle/>
          <a:p>
            <a:r>
              <a:rPr lang="en-US" sz="4000" b="1" i="1" dirty="0" smtClean="0"/>
              <a:t>Reflective</a:t>
            </a:r>
            <a:endParaRPr lang="en-US" sz="4000" b="1" i="1" dirty="0"/>
          </a:p>
        </p:txBody>
      </p:sp>
      <p:sp>
        <p:nvSpPr>
          <p:cNvPr id="11" name="Rectangle 10"/>
          <p:cNvSpPr/>
          <p:nvPr/>
        </p:nvSpPr>
        <p:spPr>
          <a:xfrm>
            <a:off x="3429000" y="2895600"/>
            <a:ext cx="1674626" cy="707886"/>
          </a:xfrm>
          <a:prstGeom prst="rect">
            <a:avLst/>
          </a:prstGeom>
          <a:solidFill>
            <a:schemeClr val="bg1"/>
          </a:solidFill>
          <a:ln w="38100">
            <a:solidFill>
              <a:srgbClr val="9CC83D"/>
            </a:solidFill>
          </a:ln>
        </p:spPr>
        <p:txBody>
          <a:bodyPr wrap="none">
            <a:spAutoFit/>
          </a:bodyPr>
          <a:lstStyle/>
          <a:p>
            <a:r>
              <a:rPr lang="en-US" sz="4000" b="1" i="1" dirty="0" smtClean="0"/>
              <a:t>Logical</a:t>
            </a:r>
            <a:endParaRPr lang="en-US" sz="4000" b="1" i="1" dirty="0"/>
          </a:p>
        </p:txBody>
      </p:sp>
      <p:sp>
        <p:nvSpPr>
          <p:cNvPr id="12" name="Rectangle 11"/>
          <p:cNvSpPr/>
          <p:nvPr/>
        </p:nvSpPr>
        <p:spPr>
          <a:xfrm rot="21206139">
            <a:off x="415253" y="2696754"/>
            <a:ext cx="1894237" cy="707886"/>
          </a:xfrm>
          <a:prstGeom prst="rect">
            <a:avLst/>
          </a:prstGeom>
          <a:solidFill>
            <a:schemeClr val="bg1"/>
          </a:solidFill>
          <a:ln w="38100">
            <a:solidFill>
              <a:srgbClr val="9CC83D"/>
            </a:solidFill>
          </a:ln>
        </p:spPr>
        <p:txBody>
          <a:bodyPr wrap="none">
            <a:spAutoFit/>
          </a:bodyPr>
          <a:lstStyle/>
          <a:p>
            <a:r>
              <a:rPr lang="en-US" sz="4000" b="1" i="1" dirty="0" smtClean="0"/>
              <a:t>Physical</a:t>
            </a:r>
            <a:endParaRPr lang="en-US" sz="4000" b="1" i="1" dirty="0"/>
          </a:p>
        </p:txBody>
      </p:sp>
      <p:sp>
        <p:nvSpPr>
          <p:cNvPr id="13" name="Rectangle 12"/>
          <p:cNvSpPr/>
          <p:nvPr/>
        </p:nvSpPr>
        <p:spPr>
          <a:xfrm rot="820055">
            <a:off x="6153608" y="5312542"/>
            <a:ext cx="1838132" cy="707886"/>
          </a:xfrm>
          <a:prstGeom prst="rect">
            <a:avLst/>
          </a:prstGeom>
          <a:solidFill>
            <a:schemeClr val="bg1"/>
          </a:solidFill>
          <a:ln w="38100">
            <a:solidFill>
              <a:srgbClr val="9CC83D"/>
            </a:solidFill>
          </a:ln>
        </p:spPr>
        <p:txBody>
          <a:bodyPr wrap="none">
            <a:spAutoFit/>
          </a:bodyPr>
          <a:lstStyle/>
          <a:p>
            <a:r>
              <a:rPr lang="en-US" sz="4000" b="1" i="1" dirty="0" smtClean="0"/>
              <a:t>Musical</a:t>
            </a:r>
            <a:endParaRPr lang="en-US" sz="4000" b="1" i="1" dirty="0"/>
          </a:p>
        </p:txBody>
      </p:sp>
      <p:sp>
        <p:nvSpPr>
          <p:cNvPr id="14" name="Rectangle 13"/>
          <p:cNvSpPr/>
          <p:nvPr/>
        </p:nvSpPr>
        <p:spPr>
          <a:xfrm rot="20328199">
            <a:off x="2743200" y="5486400"/>
            <a:ext cx="1819729" cy="707886"/>
          </a:xfrm>
          <a:prstGeom prst="rect">
            <a:avLst/>
          </a:prstGeom>
          <a:solidFill>
            <a:schemeClr val="bg1"/>
          </a:solidFill>
          <a:ln w="38100">
            <a:solidFill>
              <a:srgbClr val="9CC83D"/>
            </a:solidFill>
          </a:ln>
        </p:spPr>
        <p:txBody>
          <a:bodyPr wrap="none">
            <a:spAutoFit/>
          </a:bodyPr>
          <a:lstStyle/>
          <a:p>
            <a:r>
              <a:rPr lang="en-US" sz="4000" b="1" i="1" dirty="0" smtClean="0"/>
              <a:t>Natural</a:t>
            </a:r>
            <a:endParaRPr lang="en-US" sz="4000" b="1" i="1" dirty="0"/>
          </a:p>
        </p:txBody>
      </p:sp>
    </p:spTree>
    <p:extLst>
      <p:ext uri="{BB962C8B-B14F-4D97-AF65-F5344CB8AC3E}">
        <p14:creationId xmlns:p14="http://schemas.microsoft.com/office/powerpoint/2010/main" xmlns="" val="367581570"/>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9"/>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 calcmode="lin" valueType="num">
                                      <p:cBhvr>
                                        <p:cTn id="27"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anim calcmode="lin" valueType="num">
                                      <p:cBhvr>
                                        <p:cTn id="33"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1"/>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fltVal val="0"/>
                                          </p:val>
                                        </p:tav>
                                        <p:tav tm="100000">
                                          <p:val>
                                            <p:strVal val="#ppt_w"/>
                                          </p:val>
                                        </p:tav>
                                      </p:tavLst>
                                    </p:anim>
                                    <p:anim calcmode="lin" valueType="num">
                                      <p:cBhvr>
                                        <p:cTn id="38" dur="1000" fill="hold"/>
                                        <p:tgtEl>
                                          <p:spTgt spid="12"/>
                                        </p:tgtEl>
                                        <p:attrNameLst>
                                          <p:attrName>ppt_h</p:attrName>
                                        </p:attrNameLst>
                                      </p:cBhvr>
                                      <p:tavLst>
                                        <p:tav tm="0">
                                          <p:val>
                                            <p:fltVal val="0"/>
                                          </p:val>
                                        </p:tav>
                                        <p:tav tm="100000">
                                          <p:val>
                                            <p:strVal val="#ppt_h"/>
                                          </p:val>
                                        </p:tav>
                                      </p:tavLst>
                                    </p:anim>
                                    <p:anim calcmode="lin" valueType="num">
                                      <p:cBhvr>
                                        <p:cTn id="3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2"/>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3"/>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fltVal val="0"/>
                                          </p:val>
                                        </p:tav>
                                        <p:tav tm="100000">
                                          <p:val>
                                            <p:strVal val="#ppt_w"/>
                                          </p:val>
                                        </p:tav>
                                      </p:tavLst>
                                    </p:anim>
                                    <p:anim calcmode="lin" valueType="num">
                                      <p:cBhvr>
                                        <p:cTn id="50" dur="1000" fill="hold"/>
                                        <p:tgtEl>
                                          <p:spTgt spid="14"/>
                                        </p:tgtEl>
                                        <p:attrNameLst>
                                          <p:attrName>ppt_h</p:attrName>
                                        </p:attrNameLst>
                                      </p:cBhvr>
                                      <p:tavLst>
                                        <p:tav tm="0">
                                          <p:val>
                                            <p:fltVal val="0"/>
                                          </p:val>
                                        </p:tav>
                                        <p:tav tm="100000">
                                          <p:val>
                                            <p:strVal val="#ppt_h"/>
                                          </p:val>
                                        </p:tav>
                                      </p:tavLst>
                                    </p:anim>
                                    <p:anim calcmode="lin" valueType="num">
                                      <p:cBhvr>
                                        <p:cTn id="51"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a:solidFill>
            <a:schemeClr val="bg1">
              <a:lumMod val="75000"/>
            </a:schemeClr>
          </a:solidFill>
        </p:grpSpPr>
        <p:sp>
          <p:nvSpPr>
            <p:cNvPr id="12" name="Oval Callout 11"/>
            <p:cNvSpPr/>
            <p:nvPr/>
          </p:nvSpPr>
          <p:spPr>
            <a:xfrm>
              <a:off x="4572000" y="2438400"/>
              <a:ext cx="3048000" cy="2286000"/>
            </a:xfrm>
            <a:prstGeom prst="wedgeEllipseCallout">
              <a:avLst>
                <a:gd name="adj1" fmla="val 71448"/>
                <a:gd name="adj2" fmla="val 33006"/>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grp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a:solidFill>
            <a:schemeClr val="bg1">
              <a:lumMod val="75000"/>
            </a:schemeClr>
          </a:solidFill>
        </p:grpSpPr>
        <p:sp>
          <p:nvSpPr>
            <p:cNvPr id="8" name="Oval Callout 7"/>
            <p:cNvSpPr/>
            <p:nvPr/>
          </p:nvSpPr>
          <p:spPr>
            <a:xfrm>
              <a:off x="1524000" y="2438400"/>
              <a:ext cx="3048000" cy="1981200"/>
            </a:xfrm>
            <a:prstGeom prst="wedgeEllipseCallout">
              <a:avLst>
                <a:gd name="adj1" fmla="val -53500"/>
                <a:gd name="adj2" fmla="val 53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grp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a:solidFill>
            <a:schemeClr val="bg1">
              <a:lumMod val="75000"/>
            </a:schemeClr>
          </a:solidFill>
        </p:grpSpPr>
        <p:sp>
          <p:nvSpPr>
            <p:cNvPr id="13" name="Oval Callout 12"/>
            <p:cNvSpPr/>
            <p:nvPr/>
          </p:nvSpPr>
          <p:spPr>
            <a:xfrm>
              <a:off x="1828800" y="3886200"/>
              <a:ext cx="3048000" cy="2286000"/>
            </a:xfrm>
            <a:prstGeom prst="wedgeEllipseCallout">
              <a:avLst>
                <a:gd name="adj1" fmla="val -35000"/>
                <a:gd name="adj2" fmla="val 61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grp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p:grpSpPr>
        <p:sp>
          <p:nvSpPr>
            <p:cNvPr id="14" name="Oval Callout 1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noFill/>
          </p:spPr>
          <p:txBody>
            <a:bodyPr wrap="none" rtlCol="0">
              <a:spAutoFit/>
            </a:bodyPr>
            <a:lstStyle/>
            <a:p>
              <a:r>
                <a:rPr lang="en-US" sz="4000" b="1" dirty="0" smtClean="0"/>
                <a:t>Teacher</a:t>
              </a:r>
              <a:endParaRPr lang="en-US" sz="4000" b="1" dirty="0"/>
            </a:p>
          </p:txBody>
        </p:sp>
      </p:grpSp>
    </p:spTree>
    <p:extLst>
      <p:ext uri="{BB962C8B-B14F-4D97-AF65-F5344CB8AC3E}">
        <p14:creationId xmlns:p14="http://schemas.microsoft.com/office/powerpoint/2010/main" xmlns="" val="922141087"/>
      </p:ext>
    </p:extLst>
  </p:cSld>
  <p:clrMapOvr>
    <a:masterClrMapping/>
  </p:clrMapOvr>
  <p:transition>
    <p:pull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905000"/>
            <a:ext cx="6705600" cy="3139321"/>
          </a:xfrm>
          <a:prstGeom prst="rect">
            <a:avLst/>
          </a:prstGeom>
          <a:noFill/>
        </p:spPr>
        <p:txBody>
          <a:bodyPr wrap="square" rtlCol="0">
            <a:spAutoFit/>
          </a:bodyPr>
          <a:lstStyle/>
          <a:p>
            <a:pPr algn="ctr"/>
            <a:r>
              <a:rPr lang="en-US" sz="6600" b="1" i="1" dirty="0" smtClean="0"/>
              <a:t>Analytic</a:t>
            </a:r>
          </a:p>
          <a:p>
            <a:pPr algn="ctr"/>
            <a:r>
              <a:rPr lang="en-US" sz="6600" b="1" dirty="0" smtClean="0"/>
              <a:t>or</a:t>
            </a:r>
          </a:p>
          <a:p>
            <a:pPr algn="ctr"/>
            <a:r>
              <a:rPr lang="en-US" sz="6600" b="1" i="1" dirty="0" smtClean="0"/>
              <a:t>Global</a:t>
            </a:r>
            <a:endParaRPr lang="en-US" sz="6600" b="1" dirty="0"/>
          </a:p>
        </p:txBody>
      </p:sp>
    </p:spTree>
    <p:extLst>
      <p:ext uri="{BB962C8B-B14F-4D97-AF65-F5344CB8AC3E}">
        <p14:creationId xmlns:p14="http://schemas.microsoft.com/office/powerpoint/2010/main" xmlns="" val="2809540750"/>
      </p:ext>
    </p:extLst>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2743200"/>
            <a:ext cx="4120423" cy="1015663"/>
          </a:xfrm>
          <a:prstGeom prst="rect">
            <a:avLst/>
          </a:prstGeom>
        </p:spPr>
        <p:txBody>
          <a:bodyPr wrap="none">
            <a:spAutoFit/>
          </a:bodyPr>
          <a:lstStyle/>
          <a:p>
            <a:r>
              <a:rPr lang="en-US" sz="6000" b="1" dirty="0">
                <a:latin typeface="+mj-lt"/>
                <a:ea typeface="Calibri" panose="020F0502020204030204" pitchFamily="34" charset="0"/>
              </a:rPr>
              <a:t>Say/Ask/Do </a:t>
            </a:r>
            <a:endParaRPr lang="en-US" sz="60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p14="http://schemas.microsoft.com/office/powerpoint/2010/main" xmlns="" val="4122053145"/>
      </p:ext>
    </p:extLst>
  </p:cSld>
  <p:clrMapOvr>
    <a:masterClrMapping/>
  </p:clrMapOvr>
  <p:transition>
    <p:pull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2743200"/>
            <a:ext cx="4120423" cy="1015663"/>
          </a:xfrm>
          <a:prstGeom prst="rect">
            <a:avLst/>
          </a:prstGeom>
        </p:spPr>
        <p:txBody>
          <a:bodyPr wrap="none">
            <a:spAutoFit/>
          </a:bodyPr>
          <a:lstStyle/>
          <a:p>
            <a:r>
              <a:rPr lang="en-US" sz="6000" b="1" dirty="0">
                <a:solidFill>
                  <a:schemeClr val="bg1"/>
                </a:solidFill>
                <a:latin typeface="+mj-lt"/>
                <a:ea typeface="Calibri" panose="020F0502020204030204" pitchFamily="34" charset="0"/>
              </a:rPr>
              <a:t>Say</a:t>
            </a:r>
            <a:r>
              <a:rPr lang="en-US" sz="6000" b="1" dirty="0">
                <a:latin typeface="+mj-lt"/>
                <a:ea typeface="Calibri" panose="020F0502020204030204" pitchFamily="34" charset="0"/>
              </a:rPr>
              <a:t>/Ask/Do </a:t>
            </a:r>
            <a:endParaRPr lang="en-US" sz="60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p14="http://schemas.microsoft.com/office/powerpoint/2010/main" xmlns="" val="3889480682"/>
      </p:ext>
    </p:extLst>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2743200"/>
            <a:ext cx="4120423" cy="1015663"/>
          </a:xfrm>
          <a:prstGeom prst="rect">
            <a:avLst/>
          </a:prstGeom>
        </p:spPr>
        <p:txBody>
          <a:bodyPr wrap="none">
            <a:spAutoFit/>
          </a:bodyPr>
          <a:lstStyle/>
          <a:p>
            <a:r>
              <a:rPr lang="en-US" sz="6000" b="1" dirty="0">
                <a:latin typeface="+mj-lt"/>
                <a:ea typeface="Calibri" panose="020F0502020204030204" pitchFamily="34" charset="0"/>
              </a:rPr>
              <a:t>Say/</a:t>
            </a:r>
            <a:r>
              <a:rPr lang="en-US" sz="6000" b="1" dirty="0">
                <a:solidFill>
                  <a:schemeClr val="bg1"/>
                </a:solidFill>
                <a:latin typeface="+mj-lt"/>
                <a:ea typeface="Calibri" panose="020F0502020204030204" pitchFamily="34" charset="0"/>
              </a:rPr>
              <a:t>Ask</a:t>
            </a:r>
            <a:r>
              <a:rPr lang="en-US" sz="6000" b="1" dirty="0">
                <a:latin typeface="+mj-lt"/>
                <a:ea typeface="Calibri" panose="020F0502020204030204" pitchFamily="34" charset="0"/>
              </a:rPr>
              <a:t>/Do </a:t>
            </a:r>
            <a:endParaRPr lang="en-US" sz="60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p14="http://schemas.microsoft.com/office/powerpoint/2010/main" xmlns="" val="3884921018"/>
      </p:ext>
    </p:extLst>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2743200"/>
            <a:ext cx="4120423" cy="1015663"/>
          </a:xfrm>
          <a:prstGeom prst="rect">
            <a:avLst/>
          </a:prstGeom>
        </p:spPr>
        <p:txBody>
          <a:bodyPr wrap="none">
            <a:spAutoFit/>
          </a:bodyPr>
          <a:lstStyle/>
          <a:p>
            <a:r>
              <a:rPr lang="en-US" sz="6000" b="1" dirty="0">
                <a:latin typeface="+mj-lt"/>
                <a:ea typeface="Calibri" panose="020F0502020204030204" pitchFamily="34" charset="0"/>
              </a:rPr>
              <a:t>Say/Ask/</a:t>
            </a:r>
            <a:r>
              <a:rPr lang="en-US" sz="6000" b="1" dirty="0">
                <a:solidFill>
                  <a:schemeClr val="bg1"/>
                </a:solidFill>
                <a:latin typeface="+mj-lt"/>
                <a:ea typeface="Calibri" panose="020F0502020204030204" pitchFamily="34" charset="0"/>
              </a:rPr>
              <a:t>Do</a:t>
            </a:r>
            <a:r>
              <a:rPr lang="en-US" sz="6000" b="1" dirty="0">
                <a:latin typeface="+mj-lt"/>
                <a:ea typeface="Calibri" panose="020F0502020204030204" pitchFamily="34" charset="0"/>
              </a:rPr>
              <a:t> </a:t>
            </a:r>
            <a:endParaRPr lang="en-US" sz="60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p14="http://schemas.microsoft.com/office/powerpoint/2010/main" xmlns="" val="1676050003"/>
      </p:ext>
    </p:extLst>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511955">
            <a:off x="685800" y="1752600"/>
            <a:ext cx="3200400" cy="1938992"/>
          </a:xfrm>
          <a:prstGeom prst="rect">
            <a:avLst/>
          </a:prstGeom>
        </p:spPr>
        <p:txBody>
          <a:bodyPr wrap="square">
            <a:spAutoFit/>
          </a:bodyPr>
          <a:lstStyle/>
          <a:p>
            <a:r>
              <a:rPr lang="en-US" sz="4000" b="1" dirty="0" smtClean="0">
                <a:latin typeface="+mj-lt"/>
                <a:ea typeface="Calibri" panose="020F0502020204030204" pitchFamily="34" charset="0"/>
              </a:rPr>
              <a:t>Say/Ask/Do</a:t>
            </a:r>
          </a:p>
          <a:p>
            <a:endParaRPr lang="en-US" sz="4000" b="1" dirty="0" smtClean="0">
              <a:latin typeface="+mj-lt"/>
              <a:ea typeface="Calibri" panose="020F0502020204030204" pitchFamily="34" charset="0"/>
            </a:endParaRPr>
          </a:p>
          <a:p>
            <a:r>
              <a:rPr lang="en-US" sz="4000" b="1" dirty="0" smtClean="0">
                <a:latin typeface="+mj-lt"/>
                <a:ea typeface="Calibri" panose="020F0502020204030204" pitchFamily="34" charset="0"/>
              </a:rPr>
              <a:t>Say/Do/Ask</a:t>
            </a:r>
          </a:p>
        </p:txBody>
      </p:sp>
      <p:sp>
        <p:nvSpPr>
          <p:cNvPr id="3" name="Rectangle 2"/>
          <p:cNvSpPr/>
          <p:nvPr/>
        </p:nvSpPr>
        <p:spPr>
          <a:xfrm>
            <a:off x="3159133" y="3810000"/>
            <a:ext cx="3200400" cy="1938992"/>
          </a:xfrm>
          <a:prstGeom prst="rect">
            <a:avLst/>
          </a:prstGeom>
        </p:spPr>
        <p:txBody>
          <a:bodyPr wrap="square">
            <a:spAutoFit/>
          </a:bodyPr>
          <a:lstStyle/>
          <a:p>
            <a:r>
              <a:rPr lang="en-US" sz="4000" b="1" dirty="0" smtClean="0">
                <a:latin typeface="+mj-lt"/>
                <a:ea typeface="Calibri" panose="020F0502020204030204" pitchFamily="34" charset="0"/>
              </a:rPr>
              <a:t>Do/Say/Ask</a:t>
            </a:r>
          </a:p>
          <a:p>
            <a:endParaRPr lang="en-US" sz="4000" b="1" dirty="0" smtClean="0">
              <a:latin typeface="+mj-lt"/>
              <a:ea typeface="Calibri" panose="020F0502020204030204" pitchFamily="34" charset="0"/>
            </a:endParaRPr>
          </a:p>
          <a:p>
            <a:r>
              <a:rPr lang="en-US" sz="4000" b="1" dirty="0" smtClean="0">
                <a:latin typeface="+mj-lt"/>
                <a:ea typeface="Calibri" panose="020F0502020204030204" pitchFamily="34" charset="0"/>
              </a:rPr>
              <a:t>Do/Ask/Say</a:t>
            </a:r>
            <a:endParaRPr lang="en-US" sz="4000" b="1" dirty="0">
              <a:latin typeface="+mj-lt"/>
            </a:endParaRPr>
          </a:p>
        </p:txBody>
      </p:sp>
      <p:sp>
        <p:nvSpPr>
          <p:cNvPr id="4" name="Rectangle 3"/>
          <p:cNvSpPr/>
          <p:nvPr/>
        </p:nvSpPr>
        <p:spPr>
          <a:xfrm rot="934191">
            <a:off x="5611704" y="1917938"/>
            <a:ext cx="3200400" cy="1938992"/>
          </a:xfrm>
          <a:prstGeom prst="rect">
            <a:avLst/>
          </a:prstGeom>
        </p:spPr>
        <p:txBody>
          <a:bodyPr wrap="square">
            <a:spAutoFit/>
          </a:bodyPr>
          <a:lstStyle/>
          <a:p>
            <a:r>
              <a:rPr lang="en-US" sz="4000" b="1" dirty="0" smtClean="0">
                <a:latin typeface="+mj-lt"/>
                <a:ea typeface="Calibri" panose="020F0502020204030204" pitchFamily="34" charset="0"/>
              </a:rPr>
              <a:t>Ask/Do/Say </a:t>
            </a:r>
          </a:p>
          <a:p>
            <a:endParaRPr lang="en-US" sz="4000" b="1" dirty="0" smtClean="0">
              <a:latin typeface="+mj-lt"/>
              <a:ea typeface="Calibri" panose="020F0502020204030204" pitchFamily="34" charset="0"/>
            </a:endParaRPr>
          </a:p>
          <a:p>
            <a:r>
              <a:rPr lang="en-US" sz="4000" b="1" dirty="0" smtClean="0">
                <a:latin typeface="+mj-lt"/>
                <a:ea typeface="Calibri" panose="020F0502020204030204" pitchFamily="34" charset="0"/>
              </a:rPr>
              <a:t>Ask/Say/Do</a:t>
            </a:r>
          </a:p>
        </p:txBody>
      </p:sp>
    </p:spTree>
    <p:extLst>
      <p:ext uri="{BB962C8B-B14F-4D97-AF65-F5344CB8AC3E}">
        <p14:creationId xmlns:p14="http://schemas.microsoft.com/office/powerpoint/2010/main" xmlns="" val="2989309391"/>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057400" y="1981200"/>
            <a:ext cx="5105400" cy="3429000"/>
            <a:chOff x="-29570" y="1600200"/>
            <a:chExt cx="5105400" cy="3429000"/>
          </a:xfrm>
        </p:grpSpPr>
        <p:sp>
          <p:nvSpPr>
            <p:cNvPr id="8" name="Rounded Rectangle 7"/>
            <p:cNvSpPr/>
            <p:nvPr/>
          </p:nvSpPr>
          <p:spPr>
            <a:xfrm>
              <a:off x="-29570" y="1600200"/>
              <a:ext cx="5105400" cy="3429000"/>
            </a:xfrm>
            <a:prstGeom prst="roundRect">
              <a:avLst/>
            </a:prstGeom>
            <a:solidFill>
              <a:srgbClr val="9CC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97809" y="2667000"/>
              <a:ext cx="48768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65348" y="1654887"/>
              <a:ext cx="1665521" cy="1046440"/>
            </a:xfrm>
            <a:prstGeom prst="rect">
              <a:avLst/>
            </a:prstGeom>
            <a:noFill/>
          </p:spPr>
          <p:txBody>
            <a:bodyPr wrap="none" rtlCol="0">
              <a:spAutoFit/>
            </a:bodyPr>
            <a:lstStyle/>
            <a:p>
              <a:pPr algn="ctr"/>
              <a:r>
                <a:rPr lang="en-US" sz="4400" b="1" dirty="0" smtClean="0">
                  <a:solidFill>
                    <a:schemeClr val="bg1"/>
                  </a:solidFill>
                </a:rPr>
                <a:t>HELLO</a:t>
              </a:r>
              <a:endParaRPr lang="en-US" b="1" dirty="0" smtClean="0">
                <a:solidFill>
                  <a:schemeClr val="bg1"/>
                </a:solidFill>
              </a:endParaRPr>
            </a:p>
            <a:p>
              <a:pPr algn="ctr"/>
              <a:r>
                <a:rPr lang="en-US" b="1" dirty="0" smtClean="0">
                  <a:solidFill>
                    <a:schemeClr val="bg1"/>
                  </a:solidFill>
                </a:rPr>
                <a:t>MY NAME IS</a:t>
              </a:r>
              <a:endParaRPr lang="en-US" b="1" dirty="0">
                <a:solidFill>
                  <a:schemeClr val="bg1"/>
                </a:solidFill>
              </a:endParaRPr>
            </a:p>
          </p:txBody>
        </p:sp>
      </p:grpSp>
      <p:pic>
        <p:nvPicPr>
          <p:cNvPr id="13" name="Picture 2" descr="C:\Users\dmccrar\Desktop\doc05146420151029075749_Page_1.jpg"/>
          <p:cNvPicPr>
            <a:picLocks noChangeAspect="1" noChangeArrowheads="1"/>
          </p:cNvPicPr>
          <p:nvPr/>
        </p:nvPicPr>
        <p:blipFill>
          <a:blip r:embed="rId2" cstate="print">
            <a:clrChange>
              <a:clrFrom>
                <a:srgbClr val="FFFFFF"/>
              </a:clrFrom>
              <a:clrTo>
                <a:srgbClr val="FFFFFF">
                  <a:alpha val="0"/>
                </a:srgbClr>
              </a:clrTo>
            </a:clrChange>
          </a:blip>
          <a:srcRect l="11864" r="10169" b="58325"/>
          <a:stretch>
            <a:fillRect/>
          </a:stretch>
        </p:blipFill>
        <p:spPr bwMode="auto">
          <a:xfrm>
            <a:off x="2590800" y="3124200"/>
            <a:ext cx="4058652" cy="1676400"/>
          </a:xfrm>
          <a:prstGeom prst="rect">
            <a:avLst/>
          </a:prstGeom>
          <a:noFill/>
        </p:spPr>
      </p:pic>
    </p:spTree>
    <p:extLst>
      <p:ext uri="{BB962C8B-B14F-4D97-AF65-F5344CB8AC3E}">
        <p14:creationId xmlns:p14="http://schemas.microsoft.com/office/powerpoint/2010/main" xmlns="" val="163071610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19400"/>
            <a:ext cx="6858000" cy="1200329"/>
          </a:xfrm>
          <a:prstGeom prst="rect">
            <a:avLst/>
          </a:prstGeom>
          <a:noFill/>
        </p:spPr>
        <p:txBody>
          <a:bodyPr wrap="square" rtlCol="0">
            <a:spAutoFit/>
          </a:bodyPr>
          <a:lstStyle/>
          <a:p>
            <a:r>
              <a:rPr lang="en-US" sz="3600" b="1" i="1" dirty="0" smtClean="0">
                <a:solidFill>
                  <a:schemeClr val="bg1"/>
                </a:solidFill>
              </a:rPr>
              <a:t>For more training resources, go to LifeWay.com/</a:t>
            </a:r>
            <a:r>
              <a:rPr lang="en-US" sz="3600" b="1" i="1" dirty="0" err="1" smtClean="0">
                <a:solidFill>
                  <a:schemeClr val="bg1"/>
                </a:solidFill>
              </a:rPr>
              <a:t>DavidFrancis</a:t>
            </a:r>
            <a:endParaRPr lang="en-US" sz="3600" b="1" i="1" dirty="0">
              <a:solidFill>
                <a:schemeClr val="bg1"/>
              </a:solidFill>
            </a:endParaRPr>
          </a:p>
        </p:txBody>
      </p:sp>
    </p:spTree>
    <p:extLst>
      <p:ext uri="{BB962C8B-B14F-4D97-AF65-F5344CB8AC3E}">
        <p14:creationId xmlns:p14="http://schemas.microsoft.com/office/powerpoint/2010/main" xmlns="" val="433839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057400" y="1981200"/>
            <a:ext cx="5105400" cy="3429000"/>
            <a:chOff x="-29570" y="1600200"/>
            <a:chExt cx="5105400" cy="3429000"/>
          </a:xfrm>
        </p:grpSpPr>
        <p:sp>
          <p:nvSpPr>
            <p:cNvPr id="3" name="Rounded Rectangle 2"/>
            <p:cNvSpPr/>
            <p:nvPr/>
          </p:nvSpPr>
          <p:spPr>
            <a:xfrm>
              <a:off x="-29570" y="1600200"/>
              <a:ext cx="5105400" cy="3429000"/>
            </a:xfrm>
            <a:prstGeom prst="roundRect">
              <a:avLst/>
            </a:prstGeom>
            <a:solidFill>
              <a:srgbClr val="9CC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97809" y="2667000"/>
              <a:ext cx="48768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65348" y="1654887"/>
              <a:ext cx="1665521" cy="1046440"/>
            </a:xfrm>
            <a:prstGeom prst="rect">
              <a:avLst/>
            </a:prstGeom>
            <a:noFill/>
          </p:spPr>
          <p:txBody>
            <a:bodyPr wrap="none" rtlCol="0">
              <a:spAutoFit/>
            </a:bodyPr>
            <a:lstStyle/>
            <a:p>
              <a:pPr algn="ctr"/>
              <a:r>
                <a:rPr lang="en-US" sz="4400" b="1" dirty="0" smtClean="0">
                  <a:solidFill>
                    <a:schemeClr val="bg1"/>
                  </a:solidFill>
                </a:rPr>
                <a:t>HELLO</a:t>
              </a:r>
              <a:endParaRPr lang="en-US" b="1" dirty="0" smtClean="0">
                <a:solidFill>
                  <a:schemeClr val="bg1"/>
                </a:solidFill>
              </a:endParaRPr>
            </a:p>
            <a:p>
              <a:pPr algn="ctr"/>
              <a:r>
                <a:rPr lang="en-US" b="1" dirty="0" smtClean="0">
                  <a:solidFill>
                    <a:schemeClr val="bg1"/>
                  </a:solidFill>
                </a:rPr>
                <a:t>MY NAME IS</a:t>
              </a:r>
              <a:endParaRPr lang="en-US" b="1" dirty="0">
                <a:solidFill>
                  <a:schemeClr val="bg1"/>
                </a:solidFill>
              </a:endParaRPr>
            </a:p>
          </p:txBody>
        </p:sp>
      </p:grpSp>
      <p:pic>
        <p:nvPicPr>
          <p:cNvPr id="1026" name="Picture 2" descr="C:\Users\dmccrar\Desktop\doc05146420151029075749_Page_1.jpg"/>
          <p:cNvPicPr>
            <a:picLocks noChangeAspect="1" noChangeArrowheads="1"/>
          </p:cNvPicPr>
          <p:nvPr/>
        </p:nvPicPr>
        <p:blipFill>
          <a:blip r:embed="rId2" cstate="print">
            <a:clrChange>
              <a:clrFrom>
                <a:srgbClr val="FFFFFF"/>
              </a:clrFrom>
              <a:clrTo>
                <a:srgbClr val="FFFFFF">
                  <a:alpha val="0"/>
                </a:srgbClr>
              </a:clrTo>
            </a:clrChange>
          </a:blip>
          <a:srcRect t="40778" r="20339" b="15354"/>
          <a:stretch>
            <a:fillRect/>
          </a:stretch>
        </p:blipFill>
        <p:spPr bwMode="auto">
          <a:xfrm>
            <a:off x="4495800" y="3818106"/>
            <a:ext cx="2667000" cy="1134894"/>
          </a:xfrm>
          <a:prstGeom prst="rect">
            <a:avLst/>
          </a:prstGeom>
          <a:noFill/>
        </p:spPr>
      </p:pic>
      <p:pic>
        <p:nvPicPr>
          <p:cNvPr id="1027" name="Picture 3" descr="C:\Users\dmccrar\Desktop\doc05146420151029075749_Page_2.jpg"/>
          <p:cNvPicPr>
            <a:picLocks noChangeAspect="1" noChangeArrowheads="1"/>
          </p:cNvPicPr>
          <p:nvPr/>
        </p:nvPicPr>
        <p:blipFill>
          <a:blip r:embed="rId3" cstate="print">
            <a:clrChange>
              <a:clrFrom>
                <a:srgbClr val="FFFFFF"/>
              </a:clrFrom>
              <a:clrTo>
                <a:srgbClr val="FFFFFF">
                  <a:alpha val="0"/>
                </a:srgbClr>
              </a:clrTo>
            </a:clrChange>
          </a:blip>
          <a:srcRect l="19608" t="50750" r="29412" b="8650"/>
          <a:stretch>
            <a:fillRect/>
          </a:stretch>
        </p:blipFill>
        <p:spPr bwMode="auto">
          <a:xfrm>
            <a:off x="3581400" y="2743200"/>
            <a:ext cx="1981200" cy="1219200"/>
          </a:xfrm>
          <a:prstGeom prst="rect">
            <a:avLst/>
          </a:prstGeom>
          <a:noFill/>
        </p:spPr>
      </p:pic>
      <p:pic>
        <p:nvPicPr>
          <p:cNvPr id="9" name="Picture 2" descr="C:\Users\dmccrar\Desktop\doc05146420151029075749_Page_1.jpg"/>
          <p:cNvPicPr>
            <a:picLocks noChangeAspect="1" noChangeArrowheads="1"/>
          </p:cNvPicPr>
          <p:nvPr/>
        </p:nvPicPr>
        <p:blipFill>
          <a:blip r:embed="rId4" cstate="print">
            <a:clrChange>
              <a:clrFrom>
                <a:srgbClr val="FFFFFF"/>
              </a:clrFrom>
              <a:clrTo>
                <a:srgbClr val="FFFFFF">
                  <a:alpha val="0"/>
                </a:srgbClr>
              </a:clrTo>
            </a:clrChange>
          </a:blip>
          <a:srcRect l="11864" r="10169" b="58325"/>
          <a:stretch>
            <a:fillRect/>
          </a:stretch>
        </p:blipFill>
        <p:spPr bwMode="auto">
          <a:xfrm>
            <a:off x="2209800" y="3810000"/>
            <a:ext cx="2767263" cy="1143000"/>
          </a:xfrm>
          <a:prstGeom prst="rect">
            <a:avLst/>
          </a:prstGeom>
          <a:noFill/>
        </p:spPr>
      </p:pic>
    </p:spTree>
    <p:extLst>
      <p:ext uri="{BB962C8B-B14F-4D97-AF65-F5344CB8AC3E}">
        <p14:creationId xmlns:p14="http://schemas.microsoft.com/office/powerpoint/2010/main" xmlns="" val="2628257297"/>
      </p:ext>
    </p:extLst>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28600" y="2438400"/>
            <a:ext cx="5334000" cy="1446550"/>
          </a:xfrm>
          <a:prstGeom prst="rect">
            <a:avLst/>
          </a:prstGeom>
          <a:noFill/>
        </p:spPr>
        <p:txBody>
          <a:bodyPr wrap="square" rtlCol="0">
            <a:spAutoFit/>
          </a:bodyPr>
          <a:lstStyle/>
          <a:p>
            <a:pPr algn="ctr"/>
            <a:r>
              <a:rPr lang="en-US" sz="4400" b="1" dirty="0" smtClean="0"/>
              <a:t>In groups, draw        “The Perfect Teacher.”</a:t>
            </a:r>
            <a:endParaRPr lang="en-US" sz="4400" b="1" dirty="0"/>
          </a:p>
        </p:txBody>
      </p:sp>
      <p:grpSp>
        <p:nvGrpSpPr>
          <p:cNvPr id="12" name="Group 11"/>
          <p:cNvGrpSpPr/>
          <p:nvPr/>
        </p:nvGrpSpPr>
        <p:grpSpPr>
          <a:xfrm>
            <a:off x="5410200" y="1905000"/>
            <a:ext cx="2286000" cy="3962400"/>
            <a:chOff x="2971800" y="1600200"/>
            <a:chExt cx="2438400" cy="4267200"/>
          </a:xfrm>
        </p:grpSpPr>
        <p:cxnSp>
          <p:nvCxnSpPr>
            <p:cNvPr id="13" name="Straight Connector 12"/>
            <p:cNvCxnSpPr/>
            <p:nvPr/>
          </p:nvCxnSpPr>
          <p:spPr>
            <a:xfrm>
              <a:off x="4191000" y="2819400"/>
              <a:ext cx="0" cy="173736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flipH="1">
              <a:off x="2971800" y="4572000"/>
              <a:ext cx="1219200" cy="1295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15" name="Oval 14"/>
            <p:cNvSpPr/>
            <p:nvPr/>
          </p:nvSpPr>
          <p:spPr>
            <a:xfrm>
              <a:off x="3505200" y="1600200"/>
              <a:ext cx="1371600" cy="12192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6" name="Straight Connector 15"/>
            <p:cNvCxnSpPr/>
            <p:nvPr/>
          </p:nvCxnSpPr>
          <p:spPr>
            <a:xfrm>
              <a:off x="4191000" y="4572000"/>
              <a:ext cx="1219200" cy="1295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flipH="1" flipV="1">
              <a:off x="3048000" y="2971800"/>
              <a:ext cx="1143000" cy="7620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flipV="1">
              <a:off x="4191000" y="2971800"/>
              <a:ext cx="1143000" cy="7620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xmlns="" val="2628257297"/>
      </p:ext>
    </p:extLst>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533400" y="1905000"/>
            <a:ext cx="5181600" cy="3170099"/>
          </a:xfrm>
          <a:prstGeom prst="rect">
            <a:avLst/>
          </a:prstGeom>
          <a:noFill/>
        </p:spPr>
        <p:txBody>
          <a:bodyPr wrap="square" rtlCol="0">
            <a:spAutoFit/>
          </a:bodyPr>
          <a:lstStyle/>
          <a:p>
            <a:pPr>
              <a:spcAft>
                <a:spcPts val="1200"/>
              </a:spcAft>
            </a:pPr>
            <a:r>
              <a:rPr lang="en-US" sz="3800" b="1" dirty="0" smtClean="0"/>
              <a:t>Draw a stick figure.</a:t>
            </a:r>
          </a:p>
          <a:p>
            <a:r>
              <a:rPr lang="en-US" sz="3800" b="1" dirty="0" smtClean="0"/>
              <a:t>Add elements that      would represent things that make this                     “The Perfect Teacher.”</a:t>
            </a:r>
            <a:endParaRPr lang="en-US" sz="3800" b="1" dirty="0"/>
          </a:p>
        </p:txBody>
      </p:sp>
      <p:grpSp>
        <p:nvGrpSpPr>
          <p:cNvPr id="2" name="Group 11"/>
          <p:cNvGrpSpPr/>
          <p:nvPr/>
        </p:nvGrpSpPr>
        <p:grpSpPr>
          <a:xfrm>
            <a:off x="5410200" y="1905000"/>
            <a:ext cx="2286000" cy="3962400"/>
            <a:chOff x="2971800" y="1600200"/>
            <a:chExt cx="2438400" cy="4267200"/>
          </a:xfrm>
        </p:grpSpPr>
        <p:cxnSp>
          <p:nvCxnSpPr>
            <p:cNvPr id="13" name="Straight Connector 12"/>
            <p:cNvCxnSpPr/>
            <p:nvPr/>
          </p:nvCxnSpPr>
          <p:spPr>
            <a:xfrm>
              <a:off x="4191000" y="2819400"/>
              <a:ext cx="0" cy="173736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flipH="1">
              <a:off x="2971800" y="4572000"/>
              <a:ext cx="1219200" cy="1295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15" name="Oval 14"/>
            <p:cNvSpPr/>
            <p:nvPr/>
          </p:nvSpPr>
          <p:spPr>
            <a:xfrm>
              <a:off x="3505200" y="1600200"/>
              <a:ext cx="1371600" cy="12192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6" name="Straight Connector 15"/>
            <p:cNvCxnSpPr/>
            <p:nvPr/>
          </p:nvCxnSpPr>
          <p:spPr>
            <a:xfrm>
              <a:off x="4191000" y="4572000"/>
              <a:ext cx="1219200" cy="1295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flipH="1" flipV="1">
              <a:off x="3048000" y="2971800"/>
              <a:ext cx="1143000" cy="7620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flipV="1">
              <a:off x="4191000" y="2971800"/>
              <a:ext cx="1143000" cy="7620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xmlns="" val="2628257297"/>
      </p:ext>
    </p:extLst>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3352800" y="1676400"/>
            <a:ext cx="2438400" cy="4267200"/>
            <a:chOff x="2971800" y="1600200"/>
            <a:chExt cx="2438400" cy="4267200"/>
          </a:xfrm>
        </p:grpSpPr>
        <p:cxnSp>
          <p:nvCxnSpPr>
            <p:cNvPr id="13" name="Straight Connector 12"/>
            <p:cNvCxnSpPr/>
            <p:nvPr/>
          </p:nvCxnSpPr>
          <p:spPr>
            <a:xfrm>
              <a:off x="4191000" y="2819400"/>
              <a:ext cx="0" cy="173736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flipH="1">
              <a:off x="2971800" y="4572000"/>
              <a:ext cx="1219200" cy="1295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18" name="Oval 17"/>
            <p:cNvSpPr/>
            <p:nvPr/>
          </p:nvSpPr>
          <p:spPr>
            <a:xfrm>
              <a:off x="3505200" y="1600200"/>
              <a:ext cx="1371600" cy="1219200"/>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23" name="Straight Connector 22"/>
            <p:cNvCxnSpPr/>
            <p:nvPr/>
          </p:nvCxnSpPr>
          <p:spPr>
            <a:xfrm>
              <a:off x="4191000" y="4572000"/>
              <a:ext cx="1219200" cy="1295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flipH="1" flipV="1">
              <a:off x="3048000" y="2971800"/>
              <a:ext cx="1143000" cy="7620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V="1">
              <a:off x="4191000" y="2971800"/>
              <a:ext cx="1143000" cy="7620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xmlns="" val="2628257297"/>
      </p:ext>
    </p:extLst>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600200"/>
            <a:ext cx="8610600" cy="2639120"/>
          </a:xfrm>
          <a:prstGeom prst="rect">
            <a:avLst/>
          </a:prstGeom>
        </p:spPr>
        <p:txBody>
          <a:bodyPr wrap="square">
            <a:spAutoFit/>
          </a:bodyPr>
          <a:lstStyle/>
          <a:p>
            <a:pPr marR="0" lvl="0" algn="ctr">
              <a:lnSpc>
                <a:spcPct val="115000"/>
              </a:lnSpc>
              <a:spcBef>
                <a:spcPts val="0"/>
              </a:spcBef>
              <a:spcAft>
                <a:spcPts val="1000"/>
              </a:spcAft>
            </a:pPr>
            <a:r>
              <a:rPr lang="en-US" sz="4400" b="1" i="1" dirty="0">
                <a:latin typeface="+mj-lt"/>
                <a:ea typeface="Calibri" panose="020F0502020204030204" pitchFamily="34" charset="0"/>
                <a:cs typeface="Times New Roman" panose="02020603050405020304" pitchFamily="18" charset="0"/>
              </a:rPr>
              <a:t>What is your goal as a teacher</a:t>
            </a:r>
            <a:r>
              <a:rPr lang="en-US" sz="4400" b="1" i="1" dirty="0" smtClean="0">
                <a:latin typeface="+mj-lt"/>
                <a:ea typeface="Calibri" panose="020F0502020204030204" pitchFamily="34" charset="0"/>
                <a:cs typeface="Times New Roman" panose="02020603050405020304" pitchFamily="18" charset="0"/>
              </a:rPr>
              <a:t>?</a:t>
            </a:r>
          </a:p>
          <a:p>
            <a:pPr marR="0" lvl="0" algn="ctr">
              <a:lnSpc>
                <a:spcPct val="115000"/>
              </a:lnSpc>
              <a:spcBef>
                <a:spcPts val="0"/>
              </a:spcBef>
              <a:spcAft>
                <a:spcPts val="1000"/>
              </a:spcAft>
            </a:pPr>
            <a:r>
              <a:rPr lang="en-US" sz="4400" b="1" i="1" dirty="0" smtClean="0">
                <a:latin typeface="+mj-lt"/>
                <a:ea typeface="Calibri" panose="020F0502020204030204" pitchFamily="34" charset="0"/>
                <a:cs typeface="Times New Roman" panose="02020603050405020304" pitchFamily="18" charset="0"/>
              </a:rPr>
              <a:t> </a:t>
            </a:r>
          </a:p>
          <a:p>
            <a:pPr marR="0" lvl="0" algn="ctr">
              <a:lnSpc>
                <a:spcPct val="115000"/>
              </a:lnSpc>
              <a:spcBef>
                <a:spcPts val="0"/>
              </a:spcBef>
              <a:spcAft>
                <a:spcPts val="1000"/>
              </a:spcAft>
            </a:pPr>
            <a:r>
              <a:rPr lang="en-US" sz="4400" b="1" i="1" dirty="0" smtClean="0">
                <a:latin typeface="+mj-lt"/>
                <a:ea typeface="Calibri" panose="020F0502020204030204" pitchFamily="34" charset="0"/>
                <a:cs typeface="Times New Roman" panose="02020603050405020304" pitchFamily="18" charset="0"/>
              </a:rPr>
              <a:t>What </a:t>
            </a:r>
            <a:r>
              <a:rPr lang="en-US" sz="4400" b="1" i="1" dirty="0">
                <a:latin typeface="+mj-lt"/>
                <a:ea typeface="Calibri" panose="020F0502020204030204" pitchFamily="34" charset="0"/>
                <a:cs typeface="Times New Roman" panose="02020603050405020304" pitchFamily="18" charset="0"/>
              </a:rPr>
              <a:t>are you trying to accomplish?</a:t>
            </a:r>
            <a:endParaRPr lang="en-US" sz="4000" b="1" dirty="0">
              <a:effectLst/>
              <a:latin typeface="+mj-lt"/>
              <a:ea typeface="Calibri" panose="020F0502020204030204" pitchFamily="34" charset="0"/>
              <a:cs typeface="Times New Roman" panose="02020603050405020304" pitchFamily="18" charset="0"/>
            </a:endParaRPr>
          </a:p>
        </p:txBody>
      </p:sp>
      <p:pic>
        <p:nvPicPr>
          <p:cNvPr id="2050" name="Picture 2" descr="https://pixabay.com/get/b1a189f7f38134af8753/1446054857/arrow-150966_1280.png?direc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0800000">
            <a:off x="9332742" y="1090960"/>
            <a:ext cx="3657600" cy="182880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https://pixabay.com/get/b1a189f7f38134af8753/1446054857/arrow-150966_1280.png?direc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10800000">
            <a:off x="9311640" y="2919760"/>
            <a:ext cx="3657600" cy="1828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9338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2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1000" fill="hold"/>
                                        <p:tgtEl>
                                          <p:spTgt spid="2050"/>
                                        </p:tgtEl>
                                        <p:attrNameLst>
                                          <p:attrName>ppt_x</p:attrName>
                                        </p:attrNameLst>
                                      </p:cBhvr>
                                      <p:tavLst>
                                        <p:tav tm="0">
                                          <p:val>
                                            <p:strVal val="0-#ppt_w/2"/>
                                          </p:val>
                                        </p:tav>
                                        <p:tav tm="100000">
                                          <p:val>
                                            <p:strVal val="#ppt_x"/>
                                          </p:val>
                                        </p:tav>
                                      </p:tavLst>
                                    </p:anim>
                                    <p:anim calcmode="lin" valueType="num">
                                      <p:cBhvr additive="base">
                                        <p:cTn id="12" dur="10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20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2000" fill="hold"/>
                                        <p:tgtEl>
                                          <p:spTgt spid="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0-#ppt_w/2"/>
                                          </p:val>
                                        </p:tav>
                                        <p:tav tm="100000">
                                          <p:val>
                                            <p:strVal val="#ppt_x"/>
                                          </p:val>
                                        </p:tav>
                                      </p:tavLst>
                                    </p:anim>
                                    <p:anim calcmode="lin" valueType="num">
                                      <p:cBhvr additive="base">
                                        <p:cTn id="2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828800"/>
            <a:ext cx="8839200" cy="3046988"/>
          </a:xfrm>
          <a:prstGeom prst="rect">
            <a:avLst/>
          </a:prstGeom>
        </p:spPr>
        <p:txBody>
          <a:bodyPr wrap="square">
            <a:spAutoFit/>
          </a:bodyPr>
          <a:lstStyle/>
          <a:p>
            <a:pPr algn="ctr"/>
            <a:r>
              <a:rPr lang="en-US" sz="4000" b="1" i="1" dirty="0" smtClean="0">
                <a:latin typeface="+mj-lt"/>
                <a:ea typeface="Calibri" panose="020F0502020204030204" pitchFamily="34" charset="0"/>
              </a:rPr>
              <a:t>The </a:t>
            </a:r>
            <a:r>
              <a:rPr lang="en-US" sz="4000" b="1" i="1" dirty="0">
                <a:latin typeface="+mj-lt"/>
                <a:ea typeface="Calibri" panose="020F0502020204030204" pitchFamily="34" charset="0"/>
              </a:rPr>
              <a:t>real test of a conversational community is not the pursuit of lofty thoughts or intimate fellowship, </a:t>
            </a:r>
            <a:r>
              <a:rPr lang="en-US" sz="4000" b="1" i="1" dirty="0" smtClean="0">
                <a:latin typeface="+mj-lt"/>
                <a:ea typeface="Calibri" panose="020F0502020204030204" pitchFamily="34" charset="0"/>
              </a:rPr>
              <a:t>          but </a:t>
            </a:r>
            <a:r>
              <a:rPr lang="en-US" sz="4000" b="1" i="1" dirty="0">
                <a:latin typeface="+mj-lt"/>
                <a:ea typeface="Calibri" panose="020F0502020204030204" pitchFamily="34" charset="0"/>
              </a:rPr>
              <a:t>the pursuit of </a:t>
            </a:r>
            <a:r>
              <a:rPr lang="en-US" sz="4000" b="1" i="1" dirty="0" smtClean="0">
                <a:latin typeface="+mj-lt"/>
                <a:ea typeface="Calibri" panose="020F0502020204030204" pitchFamily="34" charset="0"/>
              </a:rPr>
              <a:t>obedience. </a:t>
            </a:r>
          </a:p>
          <a:p>
            <a:pPr algn="r"/>
            <a:r>
              <a:rPr lang="en-US" sz="3200" b="1" i="1" dirty="0" smtClean="0">
                <a:latin typeface="+mj-lt"/>
                <a:ea typeface="Calibri" panose="020F0502020204030204" pitchFamily="34" charset="0"/>
              </a:rPr>
              <a:t>(</a:t>
            </a:r>
            <a:r>
              <a:rPr lang="en-US" sz="3200" b="1" dirty="0" smtClean="0">
                <a:latin typeface="+mj-lt"/>
                <a:ea typeface="Calibri" panose="020F0502020204030204" pitchFamily="34" charset="0"/>
              </a:rPr>
              <a:t>p 52, </a:t>
            </a:r>
            <a:r>
              <a:rPr lang="en-US" sz="3200" b="1" i="1" dirty="0" smtClean="0">
                <a:latin typeface="+mj-lt"/>
                <a:ea typeface="Calibri" panose="020F0502020204030204" pitchFamily="34" charset="0"/>
              </a:rPr>
              <a:t>T:CCC)</a:t>
            </a:r>
            <a:endParaRPr lang="en-US" sz="3200" b="1" dirty="0">
              <a:latin typeface="+mj-lt"/>
            </a:endParaRPr>
          </a:p>
        </p:txBody>
      </p:sp>
    </p:spTree>
    <p:extLst>
      <p:ext uri="{BB962C8B-B14F-4D97-AF65-F5344CB8AC3E}">
        <p14:creationId xmlns:p14="http://schemas.microsoft.com/office/powerpoint/2010/main" xmlns="" val="1736677777"/>
      </p:ext>
    </p:extLst>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9BC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2286000" y="4114800"/>
            <a:ext cx="4800600" cy="1171180"/>
            <a:chOff x="2286000" y="4114800"/>
            <a:chExt cx="4800600" cy="1171180"/>
          </a:xfrm>
        </p:grpSpPr>
        <p:sp>
          <p:nvSpPr>
            <p:cNvPr id="10" name="Rectangle 9"/>
            <p:cNvSpPr/>
            <p:nvPr/>
          </p:nvSpPr>
          <p:spPr>
            <a:xfrm>
              <a:off x="2370244" y="4114800"/>
              <a:ext cx="4716356" cy="1107996"/>
            </a:xfrm>
            <a:prstGeom prst="rect">
              <a:avLst/>
            </a:prstGeom>
          </p:spPr>
          <p:txBody>
            <a:bodyPr wrap="none">
              <a:spAutoFit/>
            </a:bodyPr>
            <a:lstStyle/>
            <a:p>
              <a:r>
                <a:rPr lang="en-US" sz="6600" b="1" dirty="0" smtClean="0">
                  <a:solidFill>
                    <a:schemeClr val="bg1"/>
                  </a:solidFill>
                  <a:latin typeface="+mj-lt"/>
                  <a:ea typeface="Calibri" panose="020F0502020204030204" pitchFamily="34" charset="0"/>
                </a:rPr>
                <a:t>Lead Learner</a:t>
              </a:r>
              <a:endParaRPr lang="en-US" sz="6600" b="1" dirty="0">
                <a:solidFill>
                  <a:schemeClr val="bg1"/>
                </a:solidFill>
                <a:latin typeface="+mj-lt"/>
              </a:endParaRPr>
            </a:p>
          </p:txBody>
        </p:sp>
        <p:sp>
          <p:nvSpPr>
            <p:cNvPr id="3" name="Rectangle 2"/>
            <p:cNvSpPr/>
            <p:nvPr/>
          </p:nvSpPr>
          <p:spPr>
            <a:xfrm>
              <a:off x="2286000" y="4177984"/>
              <a:ext cx="4716356" cy="1107996"/>
            </a:xfrm>
            <a:prstGeom prst="rect">
              <a:avLst/>
            </a:prstGeom>
          </p:spPr>
          <p:txBody>
            <a:bodyPr wrap="none">
              <a:spAutoFit/>
            </a:bodyPr>
            <a:lstStyle/>
            <a:p>
              <a:r>
                <a:rPr lang="en-US" sz="6600" b="1" dirty="0" smtClean="0">
                  <a:latin typeface="+mj-lt"/>
                  <a:ea typeface="Calibri" panose="020F0502020204030204" pitchFamily="34" charset="0"/>
                </a:rPr>
                <a:t>Lead Learner</a:t>
              </a:r>
              <a:endParaRPr lang="en-US" sz="6600" b="1" dirty="0">
                <a:latin typeface="+mj-lt"/>
              </a:endParaRPr>
            </a:p>
          </p:txBody>
        </p:sp>
      </p:grpSp>
      <p:sp>
        <p:nvSpPr>
          <p:cNvPr id="2" name="TextBox 1"/>
          <p:cNvSpPr txBox="1"/>
          <p:nvPr/>
        </p:nvSpPr>
        <p:spPr>
          <a:xfrm>
            <a:off x="2743200" y="2057400"/>
            <a:ext cx="3581400" cy="1107996"/>
          </a:xfrm>
          <a:prstGeom prst="rect">
            <a:avLst/>
          </a:prstGeom>
          <a:noFill/>
        </p:spPr>
        <p:txBody>
          <a:bodyPr wrap="square" rtlCol="0">
            <a:spAutoFit/>
          </a:bodyPr>
          <a:lstStyle/>
          <a:p>
            <a:pPr algn="ctr"/>
            <a:r>
              <a:rPr lang="en-US" sz="6600" b="1" i="1" dirty="0" smtClean="0"/>
              <a:t>Teacher</a:t>
            </a:r>
            <a:endParaRPr lang="en-US" sz="6600" b="1" i="1" dirty="0"/>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flipH="1">
            <a:off x="5943600" y="1143000"/>
            <a:ext cx="2728223" cy="2674582"/>
          </a:xfrm>
          <a:prstGeom prst="rect">
            <a:avLst/>
          </a:prstGeom>
        </p:spPr>
      </p:pic>
      <p:pic>
        <p:nvPicPr>
          <p:cNvPr id="8" name="Picture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381000" y="1323075"/>
            <a:ext cx="2603311" cy="2438400"/>
          </a:xfrm>
          <a:prstGeom prst="rect">
            <a:avLst/>
          </a:prstGeom>
        </p:spPr>
      </p:pic>
      <p:pic>
        <p:nvPicPr>
          <p:cNvPr id="14" name="Picture 5" descr="corp blk_wndo"/>
          <p:cNvPicPr>
            <a:picLocks noChangeAspect="1" noChangeArrowheads="1"/>
          </p:cNvPicPr>
          <p:nvPr/>
        </p:nvPicPr>
        <p:blipFill>
          <a:blip r:embed="rId4" cstate="print"/>
          <a:srcRect/>
          <a:stretch>
            <a:fillRect/>
          </a:stretch>
        </p:blipFill>
        <p:spPr bwMode="auto">
          <a:xfrm>
            <a:off x="7593013" y="6248400"/>
            <a:ext cx="1550987" cy="457200"/>
          </a:xfrm>
          <a:prstGeom prst="rect">
            <a:avLst/>
          </a:prstGeom>
          <a:noFill/>
          <a:ln w="9525">
            <a:noFill/>
            <a:miter lim="800000"/>
            <a:headEnd/>
            <a:tailEnd/>
          </a:ln>
        </p:spPr>
      </p:pic>
      <p:pic>
        <p:nvPicPr>
          <p:cNvPr id="15" name="Picture 2" descr="C:\Users\dmccrar\Desktop\Title_art.jpg"/>
          <p:cNvPicPr>
            <a:picLocks noChangeAspect="1" noChangeArrowheads="1"/>
          </p:cNvPicPr>
          <p:nvPr/>
        </p:nvPicPr>
        <p:blipFill>
          <a:blip r:embed="rId5" cstate="print">
            <a:clrChange>
              <a:clrFrom>
                <a:srgbClr val="FFFFFF"/>
              </a:clrFrom>
              <a:clrTo>
                <a:srgbClr val="FFFFFF">
                  <a:alpha val="0"/>
                </a:srgbClr>
              </a:clrTo>
            </a:clrChange>
          </a:blip>
          <a:srcRect l="30769" t="49559" r="29231"/>
          <a:stretch>
            <a:fillRect/>
          </a:stretch>
        </p:blipFill>
        <p:spPr bwMode="auto">
          <a:xfrm>
            <a:off x="0" y="5181600"/>
            <a:ext cx="2057400" cy="1676400"/>
          </a:xfrm>
          <a:prstGeom prst="rect">
            <a:avLst/>
          </a:prstGeom>
          <a:noFill/>
        </p:spPr>
      </p:pic>
      <p:pic>
        <p:nvPicPr>
          <p:cNvPr id="16" name="Picture 15"/>
          <p:cNvPicPr>
            <a:picLocks noChangeAspect="1"/>
          </p:cNvPicPr>
          <p:nvPr/>
        </p:nvPicPr>
        <p:blipFill>
          <a:blip r:embed="rId2" cstate="print">
            <a:clrChange>
              <a:clrFrom>
                <a:srgbClr val="FFFFFF"/>
              </a:clrFrom>
              <a:clrTo>
                <a:srgbClr val="FFFFFF">
                  <a:alpha val="0"/>
                </a:srgbClr>
              </a:clrTo>
            </a:clrChange>
            <a:duotone>
              <a:schemeClr val="bg2">
                <a:shade val="45000"/>
                <a:satMod val="135000"/>
              </a:schemeClr>
              <a:prstClr val="white"/>
            </a:duotone>
            <a:lum bright="40000"/>
            <a:extLst>
              <a:ext uri="{28A0092B-C50C-407E-A947-70E740481C1C}">
                <a14:useLocalDpi xmlns:a14="http://schemas.microsoft.com/office/drawing/2010/main" xmlns="" val="0"/>
              </a:ext>
            </a:extLst>
          </a:blip>
          <a:stretch>
            <a:fillRect/>
          </a:stretch>
        </p:blipFill>
        <p:spPr>
          <a:xfrm flipH="1">
            <a:off x="5943600" y="1211618"/>
            <a:ext cx="2728223" cy="2674582"/>
          </a:xfrm>
          <a:prstGeom prst="rect">
            <a:avLst/>
          </a:prstGeom>
        </p:spPr>
      </p:pic>
      <p:pic>
        <p:nvPicPr>
          <p:cNvPr id="17" name="Picture 16"/>
          <p:cNvPicPr>
            <a:picLocks noChangeAspect="1"/>
          </p:cNvPicPr>
          <p:nvPr/>
        </p:nvPicPr>
        <p:blipFill>
          <a:blip r:embed="rId3" cstate="print">
            <a:clrChange>
              <a:clrFrom>
                <a:srgbClr val="FFFFFF"/>
              </a:clrFrom>
              <a:clrTo>
                <a:srgbClr val="FFFFFF">
                  <a:alpha val="0"/>
                </a:srgbClr>
              </a:clrTo>
            </a:clrChange>
            <a:duotone>
              <a:schemeClr val="bg2">
                <a:shade val="45000"/>
                <a:satMod val="135000"/>
              </a:schemeClr>
              <a:prstClr val="white"/>
            </a:duotone>
            <a:lum bright="40000"/>
            <a:extLst>
              <a:ext uri="{28A0092B-C50C-407E-A947-70E740481C1C}">
                <a14:useLocalDpi xmlns:a14="http://schemas.microsoft.com/office/drawing/2010/main" xmlns="" val="0"/>
              </a:ext>
            </a:extLst>
          </a:blip>
          <a:stretch>
            <a:fillRect/>
          </a:stretch>
        </p:blipFill>
        <p:spPr>
          <a:xfrm>
            <a:off x="381000" y="1371600"/>
            <a:ext cx="2603311" cy="2438400"/>
          </a:xfrm>
          <a:prstGeom prst="rect">
            <a:avLst/>
          </a:prstGeom>
        </p:spPr>
      </p:pic>
    </p:spTree>
    <p:extLst>
      <p:ext uri="{BB962C8B-B14F-4D97-AF65-F5344CB8AC3E}">
        <p14:creationId xmlns:p14="http://schemas.microsoft.com/office/powerpoint/2010/main" xmlns="" val="1302448315"/>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9"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500"/>
                                        <p:tgtEl>
                                          <p:spTgt spid="16"/>
                                        </p:tgtEl>
                                      </p:cBhvr>
                                    </p:animEffect>
                                  </p:childTnLst>
                                </p:cTn>
                              </p:par>
                              <p:par>
                                <p:cTn id="16" presetID="9"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497</TotalTime>
  <Words>383</Words>
  <Application>Microsoft Office PowerPoint</Application>
  <PresentationFormat>On-screen Show (4:3)</PresentationFormat>
  <Paragraphs>93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LifeWay Christian Resources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dmccrar</dc:creator>
  <cp:lastModifiedBy>Alan Raughton</cp:lastModifiedBy>
  <cp:revision>45</cp:revision>
  <dcterms:created xsi:type="dcterms:W3CDTF">2015-09-25T20:21:50Z</dcterms:created>
  <dcterms:modified xsi:type="dcterms:W3CDTF">2015-10-31T01:24:31Z</dcterms:modified>
</cp:coreProperties>
</file>