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0" r:id="rId2"/>
    <p:sldId id="260" r:id="rId3"/>
    <p:sldId id="271" r:id="rId4"/>
    <p:sldId id="281" r:id="rId5"/>
    <p:sldId id="272" r:id="rId6"/>
    <p:sldId id="279" r:id="rId7"/>
    <p:sldId id="261" r:id="rId8"/>
    <p:sldId id="257" r:id="rId9"/>
    <p:sldId id="262" r:id="rId10"/>
    <p:sldId id="258" r:id="rId11"/>
    <p:sldId id="264" r:id="rId12"/>
    <p:sldId id="259" r:id="rId13"/>
    <p:sldId id="267" r:id="rId14"/>
    <p:sldId id="280" r:id="rId15"/>
    <p:sldId id="278" r:id="rId16"/>
    <p:sldId id="274" r:id="rId17"/>
    <p:sldId id="273" r:id="rId18"/>
    <p:sldId id="275" r:id="rId19"/>
    <p:sldId id="276" r:id="rId20"/>
    <p:sldId id="277" r:id="rId21"/>
    <p:sldId id="284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79B4F"/>
    <a:srgbClr val="FF99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32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2CEFC-FB83-484C-878B-A8C543C673CD}" type="datetimeFigureOut">
              <a:rPr lang="en-US" smtClean="0"/>
              <a:pPr/>
              <a:t>1/30/2014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E5720-F0AC-4132-8557-DA21B69AA7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2CEFC-FB83-484C-878B-A8C543C673CD}" type="datetimeFigureOut">
              <a:rPr lang="en-US" smtClean="0"/>
              <a:pPr/>
              <a:t>1/30/2014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E5720-F0AC-4132-8557-DA21B69AA7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2CEFC-FB83-484C-878B-A8C543C673CD}" type="datetimeFigureOut">
              <a:rPr lang="en-US" smtClean="0"/>
              <a:pPr/>
              <a:t>1/30/2014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E5720-F0AC-4132-8557-DA21B69AA7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2CEFC-FB83-484C-878B-A8C543C673CD}" type="datetimeFigureOut">
              <a:rPr lang="en-US" smtClean="0"/>
              <a:pPr/>
              <a:t>1/30/2014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E5720-F0AC-4132-8557-DA21B69AA7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2CEFC-FB83-484C-878B-A8C543C673CD}" type="datetimeFigureOut">
              <a:rPr lang="en-US" smtClean="0"/>
              <a:pPr/>
              <a:t>1/30/2014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E5720-F0AC-4132-8557-DA21B69AA7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2CEFC-FB83-484C-878B-A8C543C673CD}" type="datetimeFigureOut">
              <a:rPr lang="en-US" smtClean="0"/>
              <a:pPr/>
              <a:t>1/30/2014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E5720-F0AC-4132-8557-DA21B69AA7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2CEFC-FB83-484C-878B-A8C543C673CD}" type="datetimeFigureOut">
              <a:rPr lang="en-US" smtClean="0"/>
              <a:pPr/>
              <a:t>1/30/2014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E5720-F0AC-4132-8557-DA21B69AA7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2CEFC-FB83-484C-878B-A8C543C673CD}" type="datetimeFigureOut">
              <a:rPr lang="en-US" smtClean="0"/>
              <a:pPr/>
              <a:t>1/30/2014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E5720-F0AC-4132-8557-DA21B69AA7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2CEFC-FB83-484C-878B-A8C543C673CD}" type="datetimeFigureOut">
              <a:rPr lang="en-US" smtClean="0"/>
              <a:pPr/>
              <a:t>1/30/2014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E5720-F0AC-4132-8557-DA21B69AA7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2CEFC-FB83-484C-878B-A8C543C673CD}" type="datetimeFigureOut">
              <a:rPr lang="en-US" smtClean="0"/>
              <a:pPr/>
              <a:t>1/30/2014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E5720-F0AC-4132-8557-DA21B69AA7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2CEFC-FB83-484C-878B-A8C543C673CD}" type="datetimeFigureOut">
              <a:rPr lang="en-US" smtClean="0"/>
              <a:pPr/>
              <a:t>1/30/2014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E5720-F0AC-4132-8557-DA21B69AA7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A2CEFC-FB83-484C-878B-A8C543C673CD}" type="datetimeFigureOut">
              <a:rPr lang="en-US" smtClean="0"/>
              <a:pPr/>
              <a:t>1/30/2014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7E5720-F0AC-4132-8557-DA21B69AA73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watermarked.cutcaster.com/cutcaster-photo-100875827-abstract-lines-on-white-background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1" y="1"/>
            <a:ext cx="9120838" cy="6822454"/>
          </a:xfrm>
          <a:prstGeom prst="rect">
            <a:avLst/>
          </a:prstGeom>
          <a:noFill/>
        </p:spPr>
      </p:pic>
      <p:pic>
        <p:nvPicPr>
          <p:cNvPr id="5" name="Picture 4" descr="Inline image 1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228600" y="5181600"/>
            <a:ext cx="1238228" cy="11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533400" y="0"/>
            <a:ext cx="8207695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_tradnl" sz="36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Gotham-Bold"/>
              </a:rPr>
              <a:t>___________________________________</a:t>
            </a: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_tradnl" sz="80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Gotham-Bold"/>
                <a:ea typeface="Calibri" pitchFamily="34" charset="0"/>
                <a:cs typeface="Gotham-Bold"/>
                <a:sym typeface="Wingdings 2" pitchFamily="18" charset="2"/>
              </a:rPr>
              <a:t></a:t>
            </a:r>
            <a:r>
              <a:rPr kumimoji="0" lang="es-ES_tradnl" sz="80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Gotham-Bold"/>
              </a:rPr>
              <a:t>FUNCIONES</a:t>
            </a: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  <a:sym typeface="Wingdings 2" pitchFamily="18" charset="2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_tradnl" sz="2800" b="1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NeutrafaceText-DemiItalicAlt"/>
                <a:sym typeface="Wingdings 2" pitchFamily="18" charset="2"/>
              </a:rPr>
              <a:t>        ____________ para guiar grupos _________</a:t>
            </a:r>
            <a:endParaRPr kumimoji="0" lang="es-ES_tradnl" sz="8000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Gotham-Bold"/>
              <a:ea typeface="Calibri" pitchFamily="34" charset="0"/>
              <a:cs typeface="Gotham-Bold"/>
              <a:sym typeface="Wingdings 2" pitchFamily="18" charset="2"/>
            </a:endParaRPr>
          </a:p>
        </p:txBody>
      </p:sp>
      <p:sp>
        <p:nvSpPr>
          <p:cNvPr id="2050" name="WordArt 2"/>
          <p:cNvSpPr>
            <a:spLocks noChangeArrowheads="1" noChangeShapeType="1" noTextEdit="1"/>
          </p:cNvSpPr>
          <p:nvPr/>
        </p:nvSpPr>
        <p:spPr bwMode="auto">
          <a:xfrm>
            <a:off x="1143000" y="2819400"/>
            <a:ext cx="4876800" cy="838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en-US" sz="3600" b="1" kern="10" spc="0" dirty="0" smtClean="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¡BIENVENIDOS!</a:t>
            </a:r>
            <a:endParaRPr lang="en-US" sz="3600" b="1" kern="10" spc="0" dirty="0">
              <a:ln w="9525">
                <a:noFill/>
                <a:round/>
                <a:headEnd/>
                <a:tailEnd/>
              </a:ln>
              <a:solidFill>
                <a:srgbClr val="336699"/>
              </a:solidFill>
              <a:effectLst>
                <a:outerShdw dist="45791" dir="2021404" algn="ctr" rotWithShape="0">
                  <a:srgbClr val="B2B2B2">
                    <a:alpha val="80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2051" name="WordArt 3"/>
          <p:cNvSpPr>
            <a:spLocks noChangeArrowheads="1" noChangeShapeType="1" noTextEdit="1"/>
          </p:cNvSpPr>
          <p:nvPr/>
        </p:nvSpPr>
        <p:spPr bwMode="auto">
          <a:xfrm>
            <a:off x="3200400" y="3886200"/>
            <a:ext cx="3124200" cy="1219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en-US" sz="3600" kern="10" spc="0" smtClean="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Líderes de</a:t>
            </a:r>
          </a:p>
          <a:p>
            <a:pPr algn="ctr" rtl="0"/>
            <a:r>
              <a:rPr lang="en-US" sz="3600" kern="10" spc="0" smtClean="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Jóvenes</a:t>
            </a:r>
            <a:endParaRPr lang="en-US" sz="3600" kern="10" spc="0">
              <a:ln w="9525">
                <a:noFill/>
                <a:round/>
                <a:headEnd/>
                <a:tailEnd/>
              </a:ln>
              <a:solidFill>
                <a:srgbClr val="336699"/>
              </a:solidFill>
              <a:effectLst>
                <a:outerShdw dist="45791" dir="2021404" algn="ctr" rotWithShape="0">
                  <a:srgbClr val="B2B2B2">
                    <a:alpha val="80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grpSp>
        <p:nvGrpSpPr>
          <p:cNvPr id="7" name="Group 6"/>
          <p:cNvGrpSpPr>
            <a:grpSpLocks/>
          </p:cNvGrpSpPr>
          <p:nvPr/>
        </p:nvGrpSpPr>
        <p:grpSpPr bwMode="auto">
          <a:xfrm>
            <a:off x="6858000" y="5638800"/>
            <a:ext cx="2286000" cy="1101725"/>
            <a:chOff x="6858000" y="5756469"/>
            <a:chExt cx="2286001" cy="1101531"/>
          </a:xfrm>
        </p:grpSpPr>
        <p:sp>
          <p:nvSpPr>
            <p:cNvPr id="8" name="Rectangle 7"/>
            <p:cNvSpPr/>
            <p:nvPr/>
          </p:nvSpPr>
          <p:spPr>
            <a:xfrm>
              <a:off x="7029450" y="6124704"/>
              <a:ext cx="1981201" cy="276176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kern="0">
                <a:solidFill>
                  <a:sysClr val="window" lastClr="FFFFFF"/>
                </a:solidFill>
                <a:latin typeface="Perpetua"/>
              </a:endParaRPr>
            </a:p>
          </p:txBody>
        </p:sp>
        <p:pic>
          <p:nvPicPr>
            <p:cNvPr id="9" name="Picture 8" descr="CRD_Spanish_Red_2.0.jpg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DFDFD"/>
                </a:clrFrom>
                <a:clrTo>
                  <a:srgbClr val="FDFDFD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858000" y="5756469"/>
              <a:ext cx="2286001" cy="11015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atermarked.cutcaster.com/cutcaster-photo-100875827-abstract-lines-on-white-background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23162" y="35546"/>
            <a:ext cx="9120838" cy="6822454"/>
          </a:xfrm>
          <a:prstGeom prst="rect">
            <a:avLst/>
          </a:prstGeom>
          <a:noFill/>
        </p:spPr>
      </p:pic>
      <p:pic>
        <p:nvPicPr>
          <p:cNvPr id="5" name="Picture 4" descr="Inline image 1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184295" y="594782"/>
            <a:ext cx="1238228" cy="11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1033528" y="387400"/>
            <a:ext cx="6581557" cy="2239317"/>
          </a:xfrm>
          <a:prstGeom prst="rect">
            <a:avLst/>
          </a:prstGeom>
          <a:noFill/>
        </p:spPr>
        <p:txBody>
          <a:bodyPr wrap="square" lIns="84061" tIns="42030" rIns="84061" bIns="42030" rtlCol="0">
            <a:spAutoFit/>
          </a:bodyPr>
          <a:lstStyle/>
          <a:p>
            <a:pPr algn="ctr"/>
            <a:r>
              <a:rPr lang="en-US" sz="7400" b="1" dirty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nard MT Condensed" pitchFamily="18" charset="0"/>
              </a:rPr>
              <a:t>3 FUNCIONES</a:t>
            </a:r>
          </a:p>
          <a:p>
            <a:pPr algn="ctr"/>
            <a:r>
              <a:rPr lang="en-US" sz="6100" b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_</a:t>
            </a:r>
            <a:r>
              <a:rPr lang="en-US" sz="6100" b="1" dirty="0" err="1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para</a:t>
            </a:r>
            <a:r>
              <a:rPr lang="en-US" sz="6100" b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6100" b="1" dirty="0" err="1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guiar</a:t>
            </a:r>
            <a:r>
              <a:rPr lang="en-US" sz="6100" b="1" dirty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6100" b="1" dirty="0" err="1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grupos</a:t>
            </a:r>
            <a:r>
              <a:rPr lang="en-US" sz="6100" b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_</a:t>
            </a:r>
            <a:endParaRPr lang="en-US" sz="6100" b="1" dirty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Bevel 6"/>
          <p:cNvSpPr/>
          <p:nvPr/>
        </p:nvSpPr>
        <p:spPr>
          <a:xfrm>
            <a:off x="2590455" y="2737727"/>
            <a:ext cx="3396933" cy="1520800"/>
          </a:xfrm>
          <a:prstGeom prst="bevel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lIns="84061" tIns="42030" rIns="84061" bIns="42030"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3015072" y="3014236"/>
            <a:ext cx="2618469" cy="854322"/>
          </a:xfrm>
          <a:prstGeom prst="rect">
            <a:avLst/>
          </a:prstGeom>
          <a:noFill/>
        </p:spPr>
        <p:txBody>
          <a:bodyPr wrap="square" lIns="84061" tIns="42030" rIns="84061" bIns="42030" rtlCol="0">
            <a:spAutoFit/>
          </a:bodyPr>
          <a:lstStyle/>
          <a:p>
            <a:pPr algn="ctr"/>
            <a:r>
              <a:rPr lang="en-US" sz="5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Pastor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atermarked.cutcaster.com/cutcaster-photo-100875827-abstract-lines-on-white-background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1" y="1"/>
            <a:ext cx="9120838" cy="6822454"/>
          </a:xfrm>
          <a:prstGeom prst="rect">
            <a:avLst/>
          </a:prstGeom>
          <a:noFill/>
        </p:spPr>
      </p:pic>
      <p:pic>
        <p:nvPicPr>
          <p:cNvPr id="5" name="Picture 4" descr="Inline image 1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184295" y="594782"/>
            <a:ext cx="1238228" cy="11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WordArt 1"/>
          <p:cNvSpPr>
            <a:spLocks noChangeArrowheads="1" noChangeShapeType="1" noTextEdit="1"/>
          </p:cNvSpPr>
          <p:nvPr/>
        </p:nvSpPr>
        <p:spPr bwMode="auto">
          <a:xfrm>
            <a:off x="1524000" y="838200"/>
            <a:ext cx="5638800" cy="3124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es-ES" sz="3600" b="1" kern="10" spc="0" dirty="0" smtClean="0">
                <a:ln w="9525">
                  <a:noFill/>
                  <a:round/>
                  <a:headEnd/>
                  <a:tailEnd/>
                </a:ln>
                <a:solidFill>
                  <a:schemeClr val="accent3">
                    <a:lumMod val="75000"/>
                  </a:schemeClr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GUIANDO</a:t>
            </a:r>
          </a:p>
          <a:p>
            <a:pPr algn="ctr" rtl="0"/>
            <a:r>
              <a:rPr lang="es-ES" sz="3600" b="1" kern="10" spc="0" dirty="0" smtClean="0">
                <a:ln w="9525">
                  <a:noFill/>
                  <a:round/>
                  <a:headEnd/>
                  <a:tailEnd/>
                </a:ln>
                <a:solidFill>
                  <a:schemeClr val="accent3">
                    <a:lumMod val="75000"/>
                  </a:schemeClr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El Cuidado</a:t>
            </a:r>
          </a:p>
          <a:p>
            <a:pPr algn="ctr" rtl="0"/>
            <a:r>
              <a:rPr lang="es-ES" sz="3600" b="1" kern="10" spc="0" dirty="0" smtClean="0">
                <a:ln w="9525">
                  <a:noFill/>
                  <a:round/>
                  <a:headEnd/>
                  <a:tailEnd/>
                </a:ln>
                <a:solidFill>
                  <a:schemeClr val="accent3">
                    <a:lumMod val="75000"/>
                  </a:schemeClr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del Grupo</a:t>
            </a:r>
            <a:endParaRPr lang="en-US" sz="3600" b="1" kern="10" spc="0" dirty="0">
              <a:ln w="9525">
                <a:noFill/>
                <a:round/>
                <a:headEnd/>
                <a:tailEnd/>
              </a:ln>
              <a:solidFill>
                <a:schemeClr val="accent3">
                  <a:lumMod val="75000"/>
                </a:schemeClr>
              </a:solidFill>
              <a:effectLst>
                <a:outerShdw dist="45791" dir="2021404" algn="ctr" rotWithShape="0">
                  <a:srgbClr val="B2B2B2">
                    <a:alpha val="80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watermarked.cutcaster.com/cutcaster-photo-100875827-abstract-lines-on-white-background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1" y="1"/>
            <a:ext cx="9120838" cy="6822454"/>
          </a:xfrm>
          <a:prstGeom prst="rect">
            <a:avLst/>
          </a:prstGeom>
          <a:noFill/>
        </p:spPr>
      </p:pic>
      <p:pic>
        <p:nvPicPr>
          <p:cNvPr id="5" name="Picture 4" descr="Inline image 1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184295" y="594782"/>
            <a:ext cx="1238228" cy="11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1033528" y="387400"/>
            <a:ext cx="6581557" cy="2239317"/>
          </a:xfrm>
          <a:prstGeom prst="rect">
            <a:avLst/>
          </a:prstGeom>
          <a:noFill/>
        </p:spPr>
        <p:txBody>
          <a:bodyPr wrap="square" lIns="84061" tIns="42030" rIns="84061" bIns="42030" rtlCol="0">
            <a:spAutoFit/>
          </a:bodyPr>
          <a:lstStyle/>
          <a:p>
            <a:pPr algn="ctr"/>
            <a:r>
              <a:rPr lang="en-US" sz="74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nard MT Condensed" pitchFamily="18" charset="0"/>
              </a:rPr>
              <a:t>3 FUNCIONES</a:t>
            </a:r>
          </a:p>
          <a:p>
            <a:pPr algn="ctr"/>
            <a:r>
              <a:rPr lang="en-US" sz="61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_</a:t>
            </a:r>
            <a:r>
              <a:rPr lang="en-US" sz="6100" b="1" dirty="0" err="1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para</a:t>
            </a:r>
            <a:r>
              <a:rPr lang="en-US" sz="61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6100" b="1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guiar</a:t>
            </a:r>
            <a:r>
              <a:rPr lang="en-US" sz="61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6100" b="1" dirty="0" err="1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grupos</a:t>
            </a:r>
            <a:r>
              <a:rPr lang="en-US" sz="61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_</a:t>
            </a:r>
            <a:endParaRPr lang="en-US" sz="61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Bevel 5"/>
          <p:cNvSpPr/>
          <p:nvPr/>
        </p:nvSpPr>
        <p:spPr>
          <a:xfrm>
            <a:off x="2590455" y="2737727"/>
            <a:ext cx="3396933" cy="1520800"/>
          </a:xfrm>
          <a:prstGeom prst="bevel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lIns="84061" tIns="42030" rIns="84061" bIns="42030"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3015072" y="3014236"/>
            <a:ext cx="2618469" cy="854322"/>
          </a:xfrm>
          <a:prstGeom prst="rect">
            <a:avLst/>
          </a:prstGeom>
          <a:noFill/>
        </p:spPr>
        <p:txBody>
          <a:bodyPr wrap="square" lIns="84061" tIns="42030" rIns="84061" bIns="42030" rtlCol="0">
            <a:spAutoFit/>
          </a:bodyPr>
          <a:lstStyle/>
          <a:p>
            <a:pPr algn="ctr"/>
            <a:r>
              <a:rPr lang="en-US" sz="50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Líder</a:t>
            </a:r>
            <a:endParaRPr lang="en-US" sz="5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watermarked.cutcaster.com/cutcaster-photo-100875827-abstract-lines-on-white-background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1" y="1"/>
            <a:ext cx="9120838" cy="6822454"/>
          </a:xfrm>
          <a:prstGeom prst="rect">
            <a:avLst/>
          </a:prstGeom>
          <a:noFill/>
        </p:spPr>
      </p:pic>
      <p:pic>
        <p:nvPicPr>
          <p:cNvPr id="5" name="Picture 4" descr="Inline image 1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184295" y="594782"/>
            <a:ext cx="1238228" cy="11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WordArt 1"/>
          <p:cNvSpPr>
            <a:spLocks noChangeArrowheads="1" noChangeShapeType="1" noTextEdit="1"/>
          </p:cNvSpPr>
          <p:nvPr/>
        </p:nvSpPr>
        <p:spPr bwMode="auto">
          <a:xfrm>
            <a:off x="1524000" y="838200"/>
            <a:ext cx="5638800" cy="3124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es-ES" sz="3600" b="1" kern="10" spc="0" dirty="0" smtClean="0">
                <a:ln w="9525">
                  <a:noFill/>
                  <a:round/>
                  <a:headEnd/>
                  <a:tailEnd/>
                </a:ln>
                <a:solidFill>
                  <a:schemeClr val="accent2">
                    <a:lumMod val="75000"/>
                  </a:schemeClr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GUIANDO</a:t>
            </a:r>
          </a:p>
          <a:p>
            <a:pPr algn="ctr" rtl="0"/>
            <a:r>
              <a:rPr lang="es-ES" sz="3600" b="1" kern="10" spc="0" dirty="0" smtClean="0">
                <a:ln w="9525">
                  <a:noFill/>
                  <a:round/>
                  <a:headEnd/>
                  <a:tailEnd/>
                </a:ln>
                <a:solidFill>
                  <a:schemeClr val="accent2">
                    <a:lumMod val="75000"/>
                  </a:schemeClr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La Misión</a:t>
            </a:r>
          </a:p>
          <a:p>
            <a:pPr algn="ctr" rtl="0"/>
            <a:r>
              <a:rPr lang="es-ES" sz="3600" b="1" kern="10" spc="0" dirty="0" smtClean="0">
                <a:ln w="9525">
                  <a:noFill/>
                  <a:round/>
                  <a:headEnd/>
                  <a:tailEnd/>
                </a:ln>
                <a:solidFill>
                  <a:schemeClr val="accent2">
                    <a:lumMod val="75000"/>
                  </a:schemeClr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del Grupo</a:t>
            </a:r>
            <a:endParaRPr lang="en-US" sz="3600" b="1" kern="10" spc="0" dirty="0">
              <a:ln w="9525">
                <a:noFill/>
                <a:round/>
                <a:headEnd/>
                <a:tailEnd/>
              </a:ln>
              <a:solidFill>
                <a:schemeClr val="accent2">
                  <a:lumMod val="75000"/>
                </a:schemeClr>
              </a:solidFill>
              <a:effectLst>
                <a:outerShdw dist="45791" dir="2021404" algn="ctr" rotWithShape="0">
                  <a:srgbClr val="B2B2B2">
                    <a:alpha val="80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watermarked.cutcaster.com/cutcaster-photo-100875827-abstract-lines-on-white-background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1" y="1"/>
            <a:ext cx="9120838" cy="6822454"/>
          </a:xfrm>
          <a:prstGeom prst="rect">
            <a:avLst/>
          </a:prstGeom>
          <a:noFill/>
        </p:spPr>
      </p:pic>
      <p:pic>
        <p:nvPicPr>
          <p:cNvPr id="5" name="Picture 4" descr="Inline image 1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184295" y="594782"/>
            <a:ext cx="1238228" cy="11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0" name="WordArt 2"/>
          <p:cNvSpPr>
            <a:spLocks noChangeArrowheads="1" noChangeShapeType="1" noTextEdit="1"/>
          </p:cNvSpPr>
          <p:nvPr/>
        </p:nvSpPr>
        <p:spPr bwMode="auto">
          <a:xfrm>
            <a:off x="1371600" y="1295400"/>
            <a:ext cx="5257800" cy="2743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en-US" sz="3600" b="1" kern="10" spc="0" dirty="0" smtClean="0">
                <a:ln w="9525">
                  <a:noFill/>
                  <a:round/>
                  <a:headEnd/>
                  <a:tailEnd/>
                </a:ln>
                <a:solidFill>
                  <a:schemeClr val="accent2">
                    <a:lumMod val="75000"/>
                  </a:schemeClr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PREGUNTAS</a:t>
            </a:r>
          </a:p>
          <a:p>
            <a:pPr algn="ctr" rtl="0"/>
            <a:r>
              <a:rPr lang="en-US" sz="3600" b="1" kern="10" dirty="0" smtClean="0">
                <a:ln w="9525">
                  <a:noFill/>
                  <a:round/>
                  <a:headEnd/>
                  <a:tailEnd/>
                </a:ln>
                <a:solidFill>
                  <a:schemeClr val="accent2">
                    <a:lumMod val="75000"/>
                  </a:schemeClr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Y </a:t>
            </a:r>
          </a:p>
          <a:p>
            <a:pPr algn="ctr" rtl="0"/>
            <a:r>
              <a:rPr lang="en-US" sz="3600" b="1" kern="10" spc="0" dirty="0" smtClean="0">
                <a:ln w="9525">
                  <a:noFill/>
                  <a:round/>
                  <a:headEnd/>
                  <a:tailEnd/>
                </a:ln>
                <a:solidFill>
                  <a:schemeClr val="accent2">
                    <a:lumMod val="75000"/>
                  </a:schemeClr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RESPUESTAS</a:t>
            </a:r>
            <a:endParaRPr lang="en-US" sz="3600" b="1" kern="10" spc="0" dirty="0">
              <a:ln w="9525">
                <a:noFill/>
                <a:round/>
                <a:headEnd/>
                <a:tailEnd/>
              </a:ln>
              <a:solidFill>
                <a:schemeClr val="accent2">
                  <a:lumMod val="75000"/>
                </a:schemeClr>
              </a:solidFill>
              <a:effectLst>
                <a:outerShdw dist="45791" dir="2021404" algn="ctr" rotWithShape="0">
                  <a:srgbClr val="B2B2B2">
                    <a:alpha val="80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watermarked.cutcaster.com/cutcaster-photo-100875827-abstract-lines-on-white-background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1" y="1"/>
            <a:ext cx="9120838" cy="6822454"/>
          </a:xfrm>
          <a:prstGeom prst="rect">
            <a:avLst/>
          </a:prstGeom>
          <a:noFill/>
        </p:spPr>
      </p:pic>
      <p:pic>
        <p:nvPicPr>
          <p:cNvPr id="5" name="Picture 4" descr="Inline image 1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228600" y="5181600"/>
            <a:ext cx="1238228" cy="11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533400" y="0"/>
            <a:ext cx="8207695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_tradnl" sz="36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Gotham-Bold"/>
              </a:rPr>
              <a:t>___________________________________</a:t>
            </a: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_tradnl" sz="80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Gotham-Bold"/>
                <a:ea typeface="Calibri" pitchFamily="34" charset="0"/>
                <a:cs typeface="Gotham-Bold"/>
                <a:sym typeface="Wingdings 2" pitchFamily="18" charset="2"/>
              </a:rPr>
              <a:t></a:t>
            </a:r>
            <a:r>
              <a:rPr kumimoji="0" lang="es-ES_tradnl" sz="80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Gotham-Bold"/>
              </a:rPr>
              <a:t>FUNCIONES</a:t>
            </a: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  <a:sym typeface="Wingdings 2" pitchFamily="18" charset="2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_tradnl" sz="2800" b="1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NeutrafaceText-DemiItalicAlt"/>
                <a:sym typeface="Wingdings 2" pitchFamily="18" charset="2"/>
              </a:rPr>
              <a:t>        ____________ para guiar grupos _________</a:t>
            </a:r>
            <a:endParaRPr kumimoji="0" lang="es-ES_tradnl" sz="8000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Gotham-Bold"/>
              <a:ea typeface="Calibri" pitchFamily="34" charset="0"/>
              <a:cs typeface="Gotham-Bold"/>
              <a:sym typeface="Wingdings 2" pitchFamily="18" charset="2"/>
            </a:endParaRPr>
          </a:p>
        </p:txBody>
      </p:sp>
      <p:sp>
        <p:nvSpPr>
          <p:cNvPr id="7" name="Bevel 6"/>
          <p:cNvSpPr/>
          <p:nvPr/>
        </p:nvSpPr>
        <p:spPr>
          <a:xfrm>
            <a:off x="2286001" y="2737726"/>
            <a:ext cx="4191000" cy="1605674"/>
          </a:xfrm>
          <a:prstGeom prst="bevel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lIns="84061" tIns="42030" rIns="84061" bIns="42030"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819400" y="2971800"/>
            <a:ext cx="3276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RECESO</a:t>
            </a:r>
            <a:endParaRPr lang="en-US" sz="7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watermarked.cutcaster.com/cutcaster-photo-100875827-abstract-lines-on-white-background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1" y="1"/>
            <a:ext cx="9120838" cy="6822454"/>
          </a:xfrm>
          <a:prstGeom prst="rect">
            <a:avLst/>
          </a:prstGeom>
          <a:noFill/>
        </p:spPr>
      </p:pic>
      <p:pic>
        <p:nvPicPr>
          <p:cNvPr id="5" name="Picture 4" descr="Inline image 1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184295" y="594782"/>
            <a:ext cx="1238228" cy="11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6" name="WordArt 2"/>
          <p:cNvSpPr>
            <a:spLocks noChangeArrowheads="1" noChangeShapeType="1" noTextEdit="1"/>
          </p:cNvSpPr>
          <p:nvPr/>
        </p:nvSpPr>
        <p:spPr bwMode="auto">
          <a:xfrm>
            <a:off x="762000" y="457200"/>
            <a:ext cx="7239000" cy="2286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es-ES" sz="3600" b="1" kern="10" spc="0" dirty="0" smtClean="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¿Creen que </a:t>
            </a:r>
          </a:p>
          <a:p>
            <a:pPr algn="ctr" rtl="0"/>
            <a:r>
              <a:rPr lang="es-ES" sz="3600" b="1" kern="10" spc="0" dirty="0" smtClean="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los Grupos importan?</a:t>
            </a:r>
            <a:endParaRPr lang="en-US" sz="3600" b="1" kern="10" spc="0" dirty="0">
              <a:ln w="9525">
                <a:noFill/>
                <a:round/>
                <a:headEnd/>
                <a:tailEnd/>
              </a:ln>
              <a:solidFill>
                <a:srgbClr val="336699"/>
              </a:solidFill>
              <a:effectLst>
                <a:outerShdw dist="45791" dir="2021404" algn="ctr" rotWithShape="0">
                  <a:srgbClr val="B2B2B2">
                    <a:alpha val="80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1027" name="WordArt 3"/>
          <p:cNvSpPr>
            <a:spLocks noChangeArrowheads="1" noChangeShapeType="1" noTextEdit="1"/>
          </p:cNvSpPr>
          <p:nvPr/>
        </p:nvSpPr>
        <p:spPr bwMode="auto">
          <a:xfrm>
            <a:off x="2209800" y="2971800"/>
            <a:ext cx="4343400" cy="1219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en-US" sz="3600" b="1" kern="10" spc="0" dirty="0" smtClean="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¿</a:t>
            </a:r>
            <a:r>
              <a:rPr lang="en-US" sz="3600" b="1" kern="10" spc="0" dirty="0" err="1" smtClean="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Por</a:t>
            </a:r>
            <a:r>
              <a:rPr lang="en-US" sz="3600" b="1" kern="10" spc="0" dirty="0" smtClean="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en-US" sz="3600" b="1" kern="10" spc="0" dirty="0" err="1" smtClean="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qué</a:t>
            </a:r>
            <a:r>
              <a:rPr lang="en-US" sz="3600" b="1" kern="10" spc="0" dirty="0" smtClean="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?</a:t>
            </a:r>
            <a:endParaRPr lang="en-US" sz="3600" b="1" kern="10" spc="0" dirty="0">
              <a:ln w="9525">
                <a:noFill/>
                <a:round/>
                <a:headEnd/>
                <a:tailEnd/>
              </a:ln>
              <a:solidFill>
                <a:srgbClr val="336699"/>
              </a:solidFill>
              <a:effectLst>
                <a:outerShdw dist="45791" dir="2021404" algn="ctr" rotWithShape="0">
                  <a:srgbClr val="B2B2B2">
                    <a:alpha val="80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watermarked.cutcaster.com/cutcaster-photo-100875827-abstract-lines-on-white-background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1" y="1"/>
            <a:ext cx="9120838" cy="6822454"/>
          </a:xfrm>
          <a:prstGeom prst="rect">
            <a:avLst/>
          </a:prstGeom>
          <a:noFill/>
        </p:spPr>
      </p:pic>
      <p:pic>
        <p:nvPicPr>
          <p:cNvPr id="5" name="Picture 4" descr="Inline image 1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184295" y="594782"/>
            <a:ext cx="1238228" cy="11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914400" y="381000"/>
            <a:ext cx="67056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4800" b="1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Dios tiene una comunidad designada sobrenaturalmente para madurar a Su pueblo.</a:t>
            </a:r>
            <a:endParaRPr lang="en-US" sz="4800" b="1" i="1" dirty="0" smtClean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s-ES" sz="4800" b="1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(Hebreos 3:13)</a:t>
            </a:r>
            <a:endParaRPr lang="en-US" sz="4800" b="1" i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watermarked.cutcaster.com/cutcaster-photo-100875827-abstract-lines-on-white-background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35546"/>
            <a:ext cx="9120838" cy="6822454"/>
          </a:xfrm>
          <a:prstGeom prst="rect">
            <a:avLst/>
          </a:prstGeom>
          <a:noFill/>
        </p:spPr>
      </p:pic>
      <p:pic>
        <p:nvPicPr>
          <p:cNvPr id="5" name="Picture 4" descr="Inline image 1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184295" y="594782"/>
            <a:ext cx="1238228" cy="11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838200" y="152400"/>
            <a:ext cx="7162800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4000" b="1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Las personas de un grupo                 o clase leen más la Biblia,                          oran más, confiesan sus pecados</a:t>
            </a:r>
            <a:r>
              <a:rPr lang="en-US" sz="40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S" sz="4000" b="1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y se arrepienten más activamente, comparten más el evangelio, dan más</a:t>
            </a:r>
            <a:r>
              <a:rPr lang="en-US" sz="40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S" sz="4000" b="1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generosamente, y sirven más regularmente que aquellos               que no están en un grupo. </a:t>
            </a:r>
            <a:endParaRPr lang="en-US" sz="4000" b="1" dirty="0" smtClean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watermarked.cutcaster.com/cutcaster-photo-100875827-abstract-lines-on-white-background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23162" y="35546"/>
            <a:ext cx="9120838" cy="6822454"/>
          </a:xfrm>
          <a:prstGeom prst="rect">
            <a:avLst/>
          </a:prstGeom>
          <a:noFill/>
        </p:spPr>
      </p:pic>
      <p:pic>
        <p:nvPicPr>
          <p:cNvPr id="5" name="Picture 4" descr="Inline image 1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184295" y="594782"/>
            <a:ext cx="1238228" cy="11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1447800" y="381000"/>
            <a:ext cx="6781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8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Las iglesias </a:t>
            </a:r>
            <a:r>
              <a:rPr lang="es-ES" sz="4800" b="1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deben</a:t>
            </a:r>
            <a:r>
              <a:rPr lang="es-ES" sz="48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tener una estrategia de grupos:</a:t>
            </a:r>
            <a:endParaRPr lang="en-US" sz="48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7200" y="2057400"/>
            <a:ext cx="7010400" cy="2800767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</p:spPr>
        <p:txBody>
          <a:bodyPr wrap="square" rtlCol="0">
            <a:spAutoFit/>
          </a:bodyPr>
          <a:lstStyle/>
          <a:p>
            <a:r>
              <a:rPr lang="es-ES" sz="44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(1) desarrollar sus líderes, (2) iniciar nuevos grupos, y (3) alimentar bien a las personas de esos grupos.</a:t>
            </a:r>
            <a:endParaRPr lang="en-US" sz="44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watermarked.cutcaster.com/cutcaster-photo-100875827-abstract-lines-on-white-background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23162" y="0"/>
            <a:ext cx="9120838" cy="6822454"/>
          </a:xfrm>
          <a:prstGeom prst="rect">
            <a:avLst/>
          </a:prstGeom>
          <a:noFill/>
        </p:spPr>
      </p:pic>
      <p:sp>
        <p:nvSpPr>
          <p:cNvPr id="1028" name="WordArt 4"/>
          <p:cNvSpPr>
            <a:spLocks noChangeArrowheads="1" noChangeShapeType="1" noTextEdit="1"/>
          </p:cNvSpPr>
          <p:nvPr/>
        </p:nvSpPr>
        <p:spPr bwMode="auto">
          <a:xfrm>
            <a:off x="1295400" y="381000"/>
            <a:ext cx="5867400" cy="1676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en-US" sz="3600" kern="10" spc="0" dirty="0" smtClean="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¿</a:t>
            </a:r>
            <a:r>
              <a:rPr lang="en-US" sz="3600" kern="10" spc="0" dirty="0" err="1" smtClean="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Qué</a:t>
            </a:r>
            <a:r>
              <a:rPr lang="en-US" sz="3600" kern="10" spc="0" dirty="0" smtClean="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en-US" sz="3600" kern="10" spc="0" dirty="0" err="1" smtClean="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significa</a:t>
            </a:r>
            <a:r>
              <a:rPr lang="en-US" sz="3600" kern="10" spc="0" dirty="0" smtClean="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?</a:t>
            </a:r>
            <a:endParaRPr lang="en-US" sz="3600" kern="10" spc="0" dirty="0">
              <a:ln w="9525">
                <a:noFill/>
                <a:round/>
                <a:headEnd/>
                <a:tailEnd/>
              </a:ln>
              <a:solidFill>
                <a:srgbClr val="336699"/>
              </a:solidFill>
              <a:effectLst>
                <a:outerShdw dist="45791" dir="2021404" algn="ctr" rotWithShape="0">
                  <a:srgbClr val="B2B2B2">
                    <a:alpha val="80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1029" name="WordArt 5"/>
          <p:cNvSpPr>
            <a:spLocks noChangeArrowheads="1" noChangeShapeType="1" noTextEdit="1"/>
          </p:cNvSpPr>
          <p:nvPr/>
        </p:nvSpPr>
        <p:spPr bwMode="auto">
          <a:xfrm>
            <a:off x="1600200" y="2438400"/>
            <a:ext cx="4876800" cy="2133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en-US" sz="3600" kern="10" spc="0" dirty="0" err="1" smtClean="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Cada</a:t>
            </a:r>
            <a:r>
              <a:rPr lang="en-US" sz="3600" kern="10" spc="0" dirty="0" smtClean="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 Palabra</a:t>
            </a:r>
          </a:p>
          <a:p>
            <a:pPr algn="ctr" rtl="0"/>
            <a:r>
              <a:rPr lang="en-US" sz="3600" kern="10" spc="0" dirty="0" err="1" smtClean="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Importa</a:t>
            </a:r>
            <a:endParaRPr lang="en-US" sz="3600" kern="10" spc="0" dirty="0">
              <a:ln w="9525">
                <a:noFill/>
                <a:round/>
                <a:headEnd/>
                <a:tailEnd/>
              </a:ln>
              <a:solidFill>
                <a:srgbClr val="336699"/>
              </a:solidFill>
              <a:effectLst>
                <a:outerShdw dist="45791" dir="2021404" algn="ctr" rotWithShape="0">
                  <a:srgbClr val="B2B2B2">
                    <a:alpha val="80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9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watermarked.cutcaster.com/cutcaster-photo-100875827-abstract-lines-on-white-background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1" y="1"/>
            <a:ext cx="9120838" cy="6822454"/>
          </a:xfrm>
          <a:prstGeom prst="rect">
            <a:avLst/>
          </a:prstGeom>
          <a:noFill/>
        </p:spPr>
      </p:pic>
      <p:pic>
        <p:nvPicPr>
          <p:cNvPr id="5" name="Picture 4" descr="Inline image 1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184295" y="594782"/>
            <a:ext cx="1238228" cy="11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1981200" y="762000"/>
            <a:ext cx="480060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66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Heavy" pitchFamily="34" charset="0"/>
              </a:rPr>
              <a:t>100,000</a:t>
            </a:r>
            <a:r>
              <a:rPr lang="es-ES" sz="60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Heavy" pitchFamily="34" charset="0"/>
              </a:rPr>
              <a:t> Guías para </a:t>
            </a:r>
            <a:r>
              <a:rPr lang="es-ES" sz="66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Heavy" pitchFamily="34" charset="0"/>
              </a:rPr>
              <a:t>100,000</a:t>
            </a:r>
            <a:r>
              <a:rPr lang="es-ES" sz="60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Heavy" pitchFamily="34" charset="0"/>
              </a:rPr>
              <a:t> Grupos</a:t>
            </a:r>
            <a:endParaRPr lang="en-US" sz="6000" b="1" dirty="0" smtClean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Franklin Gothic Heavy" pitchFamily="34" charset="0"/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watermarked.cutcaster.com/cutcaster-photo-100875827-abstract-lines-on-white-background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1" y="1"/>
            <a:ext cx="9120838" cy="6822454"/>
          </a:xfrm>
          <a:prstGeom prst="rect">
            <a:avLst/>
          </a:prstGeom>
          <a:noFill/>
        </p:spPr>
      </p:pic>
      <p:pic>
        <p:nvPicPr>
          <p:cNvPr id="5" name="Picture 4" descr="Inline image 1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228600" y="5181600"/>
            <a:ext cx="1238228" cy="11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533400" y="0"/>
            <a:ext cx="8207695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_tradnl" sz="36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Gotham-Bold"/>
              </a:rPr>
              <a:t>___________________________________</a:t>
            </a: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_tradnl" sz="80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Gotham-Bold"/>
                <a:ea typeface="Calibri" pitchFamily="34" charset="0"/>
                <a:cs typeface="Gotham-Bold"/>
                <a:sym typeface="Wingdings 2" pitchFamily="18" charset="2"/>
              </a:rPr>
              <a:t></a:t>
            </a:r>
            <a:r>
              <a:rPr kumimoji="0" lang="es-ES_tradnl" sz="80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Gotham-Bold"/>
              </a:rPr>
              <a:t>FUNCIONES</a:t>
            </a: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  <a:sym typeface="Wingdings 2" pitchFamily="18" charset="2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_tradnl" sz="2800" b="1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NeutrafaceText-DemiItalicAlt"/>
                <a:sym typeface="Wingdings 2" pitchFamily="18" charset="2"/>
              </a:rPr>
              <a:t>        ____________ para guiar grupos _________</a:t>
            </a:r>
            <a:endParaRPr kumimoji="0" lang="es-ES_tradnl" sz="8000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Gotham-Bold"/>
              <a:ea typeface="Calibri" pitchFamily="34" charset="0"/>
              <a:cs typeface="Gotham-Bold"/>
              <a:sym typeface="Wingdings 2" pitchFamily="18" charset="2"/>
            </a:endParaRPr>
          </a:p>
        </p:txBody>
      </p:sp>
      <p:sp>
        <p:nvSpPr>
          <p:cNvPr id="7" name="Bevel 6"/>
          <p:cNvSpPr/>
          <p:nvPr/>
        </p:nvSpPr>
        <p:spPr>
          <a:xfrm>
            <a:off x="304800" y="2737726"/>
            <a:ext cx="6248400" cy="1758074"/>
          </a:xfrm>
          <a:prstGeom prst="bevel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lIns="84061" tIns="42030" rIns="84061" bIns="42030"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609600" y="3048000"/>
            <a:ext cx="5638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¡</a:t>
            </a:r>
            <a:r>
              <a:rPr lang="en-US" sz="54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Hasta</a:t>
            </a:r>
            <a:r>
              <a:rPr lang="en-US" sz="5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la </a:t>
            </a:r>
            <a:r>
              <a:rPr lang="en-US" sz="54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próxima</a:t>
            </a:r>
            <a:r>
              <a:rPr lang="en-US" sz="5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</a:t>
            </a:r>
            <a:endParaRPr lang="en-US" sz="5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9" name="Group 8"/>
          <p:cNvGrpSpPr>
            <a:grpSpLocks/>
          </p:cNvGrpSpPr>
          <p:nvPr/>
        </p:nvGrpSpPr>
        <p:grpSpPr bwMode="auto">
          <a:xfrm>
            <a:off x="6934200" y="5257800"/>
            <a:ext cx="2209800" cy="1219201"/>
            <a:chOff x="6858000" y="5756469"/>
            <a:chExt cx="2286001" cy="1101531"/>
          </a:xfrm>
        </p:grpSpPr>
        <p:sp>
          <p:nvSpPr>
            <p:cNvPr id="10" name="Rectangle 9"/>
            <p:cNvSpPr/>
            <p:nvPr/>
          </p:nvSpPr>
          <p:spPr>
            <a:xfrm>
              <a:off x="7029450" y="6124704"/>
              <a:ext cx="1981201" cy="27617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pic>
          <p:nvPicPr>
            <p:cNvPr id="11" name="Picture 10" descr="CRD_Spanish_Red_2.0.jpg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DFDFD"/>
                </a:clrFrom>
                <a:clrTo>
                  <a:srgbClr val="FDFDFD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858000" y="5756469"/>
              <a:ext cx="2286001" cy="11015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watermarked.cutcaster.com/cutcaster-photo-100875827-abstract-lines-on-white-background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23162" y="35546"/>
            <a:ext cx="9120838" cy="6822454"/>
          </a:xfrm>
          <a:prstGeom prst="rect">
            <a:avLst/>
          </a:prstGeom>
          <a:noFill/>
        </p:spPr>
      </p:pic>
      <p:sp>
        <p:nvSpPr>
          <p:cNvPr id="3074" name="WordArt 2"/>
          <p:cNvSpPr>
            <a:spLocks noChangeArrowheads="1" noChangeShapeType="1" noTextEdit="1"/>
          </p:cNvSpPr>
          <p:nvPr/>
        </p:nvSpPr>
        <p:spPr bwMode="auto">
          <a:xfrm>
            <a:off x="1371600" y="304800"/>
            <a:ext cx="3276600" cy="9794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en-US" sz="3600" b="1" kern="10" spc="0" dirty="0" smtClean="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TÍTULO</a:t>
            </a:r>
            <a:endParaRPr lang="en-US" sz="3600" b="1" kern="10" spc="0" dirty="0">
              <a:ln w="9525">
                <a:noFill/>
                <a:round/>
                <a:headEnd/>
                <a:tailEnd/>
              </a:ln>
              <a:solidFill>
                <a:srgbClr val="336699"/>
              </a:solidFill>
              <a:effectLst>
                <a:outerShdw dist="45791" dir="2021404" algn="ctr" rotWithShape="0">
                  <a:srgbClr val="B2B2B2">
                    <a:alpha val="80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3075" name="WordArt 3"/>
          <p:cNvSpPr>
            <a:spLocks noChangeArrowheads="1" noChangeShapeType="1" noTextEdit="1"/>
          </p:cNvSpPr>
          <p:nvPr/>
        </p:nvSpPr>
        <p:spPr bwMode="auto">
          <a:xfrm>
            <a:off x="1447800" y="1752600"/>
            <a:ext cx="5410200" cy="1676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es-ES" sz="3600" kern="10" spc="0" dirty="0" smtClean="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¿Qué es un Grupo</a:t>
            </a:r>
          </a:p>
          <a:p>
            <a:pPr algn="ctr" rtl="0"/>
            <a:r>
              <a:rPr lang="es-ES" sz="3600" kern="10" spc="0" dirty="0" smtClean="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del Paso 2?</a:t>
            </a:r>
            <a:endParaRPr lang="en-US" sz="3600" kern="10" spc="0" dirty="0">
              <a:ln w="9525">
                <a:noFill/>
                <a:round/>
                <a:headEnd/>
                <a:tailEnd/>
              </a:ln>
              <a:solidFill>
                <a:srgbClr val="336699"/>
              </a:solidFill>
              <a:effectLst>
                <a:outerShdw dist="45791" dir="2021404" algn="ctr" rotWithShape="0">
                  <a:srgbClr val="B2B2B2">
                    <a:alpha val="80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3076" name="WordArt 4"/>
          <p:cNvSpPr>
            <a:spLocks noChangeArrowheads="1" noChangeShapeType="1" noTextEdit="1"/>
          </p:cNvSpPr>
          <p:nvPr/>
        </p:nvSpPr>
        <p:spPr bwMode="auto">
          <a:xfrm>
            <a:off x="3048000" y="4038600"/>
            <a:ext cx="3200400" cy="838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en-US" sz="3600" b="1" kern="10" spc="0" dirty="0" smtClean="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DONES</a:t>
            </a:r>
            <a:endParaRPr lang="en-US" sz="3600" b="1" kern="10" spc="0" dirty="0">
              <a:ln w="9525">
                <a:noFill/>
                <a:round/>
                <a:headEnd/>
                <a:tailEnd/>
              </a:ln>
              <a:solidFill>
                <a:srgbClr val="336699"/>
              </a:solidFill>
              <a:effectLst>
                <a:outerShdw dist="45791" dir="2021404" algn="ctr" rotWithShape="0">
                  <a:srgbClr val="B2B2B2">
                    <a:alpha val="80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800" decel="100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5" grpId="0"/>
      <p:bldP spid="307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watermarked.cutcaster.com/cutcaster-photo-100875827-abstract-lines-on-white-background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23162" y="35546"/>
            <a:ext cx="9120838" cy="6822454"/>
          </a:xfrm>
          <a:prstGeom prst="rect">
            <a:avLst/>
          </a:prstGeom>
          <a:noFill/>
        </p:spPr>
      </p:pic>
      <p:sp>
        <p:nvSpPr>
          <p:cNvPr id="3074" name="WordArt 2"/>
          <p:cNvSpPr>
            <a:spLocks noChangeArrowheads="1" noChangeShapeType="1" noTextEdit="1"/>
          </p:cNvSpPr>
          <p:nvPr/>
        </p:nvSpPr>
        <p:spPr bwMode="auto">
          <a:xfrm>
            <a:off x="1676400" y="304800"/>
            <a:ext cx="6248400" cy="1905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en-US" sz="3600" b="1" kern="10" spc="0" dirty="0" smtClean="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El Paso 2 </a:t>
            </a:r>
          </a:p>
          <a:p>
            <a:pPr algn="ctr" rtl="0"/>
            <a:r>
              <a:rPr lang="en-US" sz="3600" b="1" kern="10" spc="0" dirty="0" smtClean="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y la </a:t>
            </a:r>
            <a:r>
              <a:rPr lang="en-US" sz="3600" b="1" kern="10" spc="0" dirty="0" err="1" smtClean="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Escuela</a:t>
            </a:r>
            <a:r>
              <a:rPr lang="en-US" sz="3600" b="1" kern="10" spc="0" dirty="0" smtClean="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 Dominical</a:t>
            </a:r>
            <a:endParaRPr lang="en-US" sz="3600" b="1" kern="10" spc="0" dirty="0">
              <a:ln w="9525">
                <a:noFill/>
                <a:round/>
                <a:headEnd/>
                <a:tailEnd/>
              </a:ln>
              <a:solidFill>
                <a:srgbClr val="336699"/>
              </a:solidFill>
              <a:effectLst>
                <a:outerShdw dist="45791" dir="2021404" algn="ctr" rotWithShape="0">
                  <a:srgbClr val="B2B2B2">
                    <a:alpha val="80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3076" name="WordArt 4"/>
          <p:cNvSpPr>
            <a:spLocks noChangeArrowheads="1" noChangeShapeType="1" noTextEdit="1"/>
          </p:cNvSpPr>
          <p:nvPr/>
        </p:nvSpPr>
        <p:spPr bwMode="auto">
          <a:xfrm>
            <a:off x="381000" y="2667000"/>
            <a:ext cx="6629400" cy="1676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en-US" sz="3600" b="1" kern="10" spc="0" dirty="0" smtClean="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Los </a:t>
            </a:r>
            <a:r>
              <a:rPr lang="en-US" sz="3600" b="1" kern="10" spc="0" dirty="0" err="1" smtClean="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Grupos</a:t>
            </a:r>
            <a:r>
              <a:rPr lang="en-US" sz="3600" b="1" kern="10" spc="0" dirty="0" smtClean="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en-US" sz="3600" b="1" kern="10" spc="0" dirty="0" err="1" smtClean="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Pequeños</a:t>
            </a:r>
            <a:r>
              <a:rPr lang="en-US" sz="3600" b="1" kern="10" spc="0" dirty="0" smtClean="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 </a:t>
            </a:r>
          </a:p>
          <a:p>
            <a:pPr algn="ctr" rtl="0"/>
            <a:r>
              <a:rPr lang="en-US" sz="3600" b="1" kern="10" spc="0" dirty="0" smtClean="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y la </a:t>
            </a:r>
            <a:r>
              <a:rPr lang="en-US" sz="3600" b="1" kern="10" spc="0" dirty="0" err="1" smtClean="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Escuela</a:t>
            </a:r>
            <a:r>
              <a:rPr lang="en-US" sz="3600" b="1" kern="10" spc="0" dirty="0" smtClean="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 Dominical</a:t>
            </a:r>
            <a:endParaRPr lang="en-US" sz="3600" b="1" kern="10" spc="0" dirty="0">
              <a:ln w="9525">
                <a:noFill/>
                <a:round/>
                <a:headEnd/>
                <a:tailEnd/>
              </a:ln>
              <a:solidFill>
                <a:srgbClr val="336699"/>
              </a:solidFill>
              <a:effectLst>
                <a:outerShdw dist="45791" dir="2021404" algn="ctr" rotWithShape="0">
                  <a:srgbClr val="B2B2B2">
                    <a:alpha val="80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watermarked.cutcaster.com/cutcaster-photo-100875827-abstract-lines-on-white-background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23162" y="0"/>
            <a:ext cx="9120838" cy="6822454"/>
          </a:xfrm>
          <a:prstGeom prst="rect">
            <a:avLst/>
          </a:prstGeom>
          <a:noFill/>
        </p:spPr>
      </p:pic>
      <p:sp>
        <p:nvSpPr>
          <p:cNvPr id="4" name="Bevel 3"/>
          <p:cNvSpPr/>
          <p:nvPr/>
        </p:nvSpPr>
        <p:spPr>
          <a:xfrm>
            <a:off x="1371600" y="304800"/>
            <a:ext cx="3396933" cy="1520800"/>
          </a:xfrm>
          <a:prstGeom prst="bevel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lIns="84061" tIns="42030" rIns="84061" bIns="42030"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752600" y="533400"/>
            <a:ext cx="2618469" cy="854322"/>
          </a:xfrm>
          <a:prstGeom prst="rect">
            <a:avLst/>
          </a:prstGeom>
          <a:noFill/>
        </p:spPr>
        <p:txBody>
          <a:bodyPr wrap="square" lIns="84061" tIns="42030" rIns="84061" bIns="42030" rtlCol="0">
            <a:spAutoFit/>
          </a:bodyPr>
          <a:lstStyle/>
          <a:p>
            <a:pPr algn="ctr"/>
            <a:r>
              <a:rPr lang="en-US" sz="5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Maestro</a:t>
            </a:r>
          </a:p>
        </p:txBody>
      </p:sp>
      <p:sp>
        <p:nvSpPr>
          <p:cNvPr id="7" name="Bevel 6"/>
          <p:cNvSpPr/>
          <p:nvPr/>
        </p:nvSpPr>
        <p:spPr>
          <a:xfrm>
            <a:off x="2057400" y="1981200"/>
            <a:ext cx="3396933" cy="1520800"/>
          </a:xfrm>
          <a:prstGeom prst="bevel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lIns="84061" tIns="42030" rIns="84061" bIns="42030"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438400" y="2209800"/>
            <a:ext cx="2618469" cy="854322"/>
          </a:xfrm>
          <a:prstGeom prst="rect">
            <a:avLst/>
          </a:prstGeom>
          <a:noFill/>
        </p:spPr>
        <p:txBody>
          <a:bodyPr wrap="square" lIns="84061" tIns="42030" rIns="84061" bIns="42030" rtlCol="0">
            <a:spAutoFit/>
          </a:bodyPr>
          <a:lstStyle/>
          <a:p>
            <a:pPr algn="ctr"/>
            <a:r>
              <a:rPr lang="en-US" sz="5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Pastor</a:t>
            </a:r>
          </a:p>
        </p:txBody>
      </p:sp>
      <p:sp>
        <p:nvSpPr>
          <p:cNvPr id="9" name="Bevel 8"/>
          <p:cNvSpPr/>
          <p:nvPr/>
        </p:nvSpPr>
        <p:spPr>
          <a:xfrm>
            <a:off x="2971800" y="3657600"/>
            <a:ext cx="3396933" cy="1520800"/>
          </a:xfrm>
          <a:prstGeom prst="bevel">
            <a:avLst/>
          </a:prstGeom>
          <a:solidFill>
            <a:srgbClr val="C00000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lIns="84061" tIns="42030" rIns="84061" bIns="42030"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3352800" y="3962400"/>
            <a:ext cx="2618469" cy="854322"/>
          </a:xfrm>
          <a:prstGeom prst="rect">
            <a:avLst/>
          </a:prstGeom>
          <a:noFill/>
        </p:spPr>
        <p:txBody>
          <a:bodyPr wrap="square" lIns="84061" tIns="42030" rIns="84061" bIns="42030" rtlCol="0">
            <a:spAutoFit/>
          </a:bodyPr>
          <a:lstStyle/>
          <a:p>
            <a:pPr algn="ctr"/>
            <a:r>
              <a:rPr lang="en-US" sz="50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Líder</a:t>
            </a:r>
            <a:endParaRPr lang="en-US" sz="5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watermarked.cutcaster.com/cutcaster-photo-100875827-abstract-lines-on-white-background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1" y="1"/>
            <a:ext cx="9120838" cy="6822454"/>
          </a:xfrm>
          <a:prstGeom prst="rect">
            <a:avLst/>
          </a:prstGeom>
          <a:noFill/>
        </p:spPr>
      </p:pic>
      <p:pic>
        <p:nvPicPr>
          <p:cNvPr id="5" name="Picture 4" descr="Inline image 1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228600" y="5181600"/>
            <a:ext cx="1238228" cy="11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533400" y="0"/>
            <a:ext cx="8207695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_tradnl" sz="36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Gotham-Bold"/>
              </a:rPr>
              <a:t>___________________________________</a:t>
            </a: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_tradnl" sz="80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Gotham-Bold"/>
                <a:ea typeface="Calibri" pitchFamily="34" charset="0"/>
                <a:cs typeface="Gotham-Bold"/>
                <a:sym typeface="Wingdings 2" pitchFamily="18" charset="2"/>
              </a:rPr>
              <a:t></a:t>
            </a:r>
            <a:r>
              <a:rPr kumimoji="0" lang="es-ES_tradnl" sz="80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Gotham-Bold"/>
              </a:rPr>
              <a:t>FUNCIONES</a:t>
            </a: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  <a:sym typeface="Wingdings 2" pitchFamily="18" charset="2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_tradnl" sz="2800" b="1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NeutrafaceText-DemiItalicAlt"/>
                <a:sym typeface="Wingdings 2" pitchFamily="18" charset="2"/>
              </a:rPr>
              <a:t>        ____________ para guiar grupos _________</a:t>
            </a:r>
            <a:endParaRPr kumimoji="0" lang="es-ES_tradnl" sz="8000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Gotham-Bold"/>
              <a:ea typeface="Calibri" pitchFamily="34" charset="0"/>
              <a:cs typeface="Gotham-Bold"/>
              <a:sym typeface="Wingdings 2" pitchFamily="18" charset="2"/>
            </a:endParaRPr>
          </a:p>
        </p:txBody>
      </p:sp>
      <p:sp>
        <p:nvSpPr>
          <p:cNvPr id="7" name="Bevel 6"/>
          <p:cNvSpPr/>
          <p:nvPr/>
        </p:nvSpPr>
        <p:spPr>
          <a:xfrm>
            <a:off x="2286001" y="2737726"/>
            <a:ext cx="4191000" cy="1605674"/>
          </a:xfrm>
          <a:prstGeom prst="bevel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lIns="84061" tIns="42030" rIns="84061" bIns="42030"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819400" y="2971800"/>
            <a:ext cx="3276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RECESO</a:t>
            </a:r>
            <a:endParaRPr lang="en-US" sz="7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watermarked.cutcaster.com/cutcaster-photo-100875827-abstract-lines-on-white-background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23162" y="0"/>
            <a:ext cx="9120838" cy="6822454"/>
          </a:xfrm>
          <a:prstGeom prst="rect">
            <a:avLst/>
          </a:prstGeom>
          <a:noFill/>
        </p:spPr>
      </p:pic>
      <p:pic>
        <p:nvPicPr>
          <p:cNvPr id="5" name="Picture 4" descr="Inline image 1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255065" y="525655"/>
            <a:ext cx="1238228" cy="11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600200" y="381000"/>
          <a:ext cx="7086599" cy="5867394"/>
        </p:xfrm>
        <a:graphic>
          <a:graphicData uri="http://schemas.openxmlformats.org/drawingml/2006/table">
            <a:tbl>
              <a:tblPr/>
              <a:tblGrid>
                <a:gridCol w="2861573"/>
                <a:gridCol w="1514949"/>
                <a:gridCol w="1514949"/>
                <a:gridCol w="1195128"/>
              </a:tblGrid>
              <a:tr h="52749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s-ES_tradnl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2400" b="1" dirty="0">
                          <a:latin typeface="Calibri"/>
                          <a:ea typeface="Calibri"/>
                          <a:cs typeface="Times New Roman"/>
                        </a:rPr>
                        <a:t>Maestro</a:t>
                      </a:r>
                      <a:endParaRPr lang="en-US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2400" b="1" dirty="0">
                          <a:latin typeface="Calibri"/>
                          <a:ea typeface="Calibri"/>
                          <a:cs typeface="Times New Roman"/>
                        </a:rPr>
                        <a:t>Pastor</a:t>
                      </a:r>
                      <a:endParaRPr lang="en-US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2400" b="1" dirty="0">
                          <a:latin typeface="Calibri"/>
                          <a:ea typeface="Calibri"/>
                          <a:cs typeface="Times New Roman"/>
                        </a:rPr>
                        <a:t>Líder</a:t>
                      </a:r>
                      <a:endParaRPr lang="en-US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247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2000" i="1" dirty="0">
                          <a:latin typeface="Calibri"/>
                          <a:ea typeface="Calibri"/>
                          <a:cs typeface="Times New Roman"/>
                        </a:rPr>
                        <a:t>Requerimientos</a:t>
                      </a:r>
                      <a:endParaRPr lang="en-U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s-ES_tradnl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s-ES_tradnl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s-ES_tradnl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749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2000" i="1" dirty="0">
                          <a:latin typeface="Calibri"/>
                          <a:ea typeface="Calibri"/>
                          <a:cs typeface="Times New Roman"/>
                        </a:rPr>
                        <a:t>Responsabilidades</a:t>
                      </a:r>
                      <a:endParaRPr lang="en-U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s-ES_tradnl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s-ES_tradnl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s-ES_tradnl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749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2000" i="1" dirty="0">
                          <a:latin typeface="Calibri"/>
                          <a:ea typeface="Calibri"/>
                          <a:cs typeface="Times New Roman"/>
                        </a:rPr>
                        <a:t>Relaciones</a:t>
                      </a:r>
                      <a:endParaRPr lang="en-U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s-ES_tradnl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s-ES_tradnl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s-ES_tradnl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749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2000" i="1" dirty="0">
                          <a:latin typeface="Calibri"/>
                          <a:ea typeface="Calibri"/>
                          <a:cs typeface="Times New Roman"/>
                        </a:rPr>
                        <a:t>Reclutamiento</a:t>
                      </a:r>
                      <a:endParaRPr lang="en-U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s-ES_tradnl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s-ES_tradnl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s-ES_tradnl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749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2000" i="1" dirty="0">
                          <a:latin typeface="Calibri"/>
                          <a:ea typeface="Calibri"/>
                          <a:cs typeface="Times New Roman"/>
                        </a:rPr>
                        <a:t>Recursos</a:t>
                      </a:r>
                      <a:endParaRPr lang="en-U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s-ES_tradnl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s-ES_tradnl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s-ES_tradnl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749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2000" i="1" dirty="0">
                          <a:latin typeface="Calibri"/>
                          <a:ea typeface="Calibri"/>
                          <a:cs typeface="Times New Roman"/>
                        </a:rPr>
                        <a:t>Rutinas</a:t>
                      </a:r>
                      <a:endParaRPr lang="en-U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s-ES_tradnl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s-ES_tradnl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s-ES_tradnl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749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2000" i="1" dirty="0">
                          <a:latin typeface="Calibri"/>
                          <a:ea typeface="Calibri"/>
                          <a:cs typeface="Times New Roman"/>
                        </a:rPr>
                        <a:t>Rodadas</a:t>
                      </a:r>
                      <a:endParaRPr lang="en-U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s-ES_tradnl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s-ES_tradnl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s-ES_tradnl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749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2000" i="1" dirty="0">
                          <a:latin typeface="Calibri"/>
                          <a:ea typeface="Calibri"/>
                          <a:cs typeface="Times New Roman"/>
                        </a:rPr>
                        <a:t>Resultados</a:t>
                      </a:r>
                      <a:endParaRPr lang="en-U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s-ES_tradnl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s-ES_tradnl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s-ES_tradnl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749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2000" i="1" dirty="0">
                          <a:latin typeface="Calibri"/>
                          <a:ea typeface="Calibri"/>
                          <a:cs typeface="Times New Roman"/>
                        </a:rPr>
                        <a:t>Ruegos</a:t>
                      </a:r>
                      <a:endParaRPr lang="en-U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s-ES_tradnl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s-ES_tradnl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s-ES_tradnl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749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2000" i="1" dirty="0">
                          <a:latin typeface="Calibri"/>
                          <a:ea typeface="Calibri"/>
                          <a:cs typeface="Times New Roman"/>
                        </a:rPr>
                        <a:t>Recompensas</a:t>
                      </a:r>
                      <a:endParaRPr lang="en-U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s-ES_tradnl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s-ES_tradnl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s-ES_tradnl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watermarked.cutcaster.com/cutcaster-photo-100875827-abstract-lines-on-white-background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23162" y="0"/>
            <a:ext cx="9120838" cy="6822454"/>
          </a:xfrm>
          <a:prstGeom prst="rect">
            <a:avLst/>
          </a:prstGeom>
          <a:noFill/>
        </p:spPr>
      </p:pic>
      <p:pic>
        <p:nvPicPr>
          <p:cNvPr id="5" name="Picture 4" descr="Inline image 1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255065" y="525655"/>
            <a:ext cx="1238228" cy="11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1447800" y="381000"/>
            <a:ext cx="6581557" cy="2239317"/>
          </a:xfrm>
          <a:prstGeom prst="rect">
            <a:avLst/>
          </a:prstGeom>
          <a:noFill/>
        </p:spPr>
        <p:txBody>
          <a:bodyPr wrap="square" lIns="84061" tIns="42030" rIns="84061" bIns="42030" rtlCol="0">
            <a:spAutoFit/>
          </a:bodyPr>
          <a:lstStyle/>
          <a:p>
            <a:pPr algn="ctr"/>
            <a:r>
              <a:rPr lang="en-US" sz="7400" b="1" dirty="0">
                <a:solidFill>
                  <a:srgbClr val="F79B4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nard MT Condensed" pitchFamily="18" charset="0"/>
              </a:rPr>
              <a:t>3 FUNCIONES</a:t>
            </a:r>
          </a:p>
          <a:p>
            <a:pPr algn="ctr"/>
            <a:r>
              <a:rPr lang="en-US" sz="6100" b="1" dirty="0" smtClean="0">
                <a:solidFill>
                  <a:srgbClr val="F79B4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_</a:t>
            </a:r>
            <a:r>
              <a:rPr lang="en-US" sz="6100" b="1" dirty="0" err="1" smtClean="0">
                <a:solidFill>
                  <a:srgbClr val="F79B4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para</a:t>
            </a:r>
            <a:r>
              <a:rPr lang="en-US" sz="6100" b="1" dirty="0" smtClean="0">
                <a:solidFill>
                  <a:srgbClr val="F79B4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6100" b="1" dirty="0" err="1">
                <a:solidFill>
                  <a:srgbClr val="F79B4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guiar</a:t>
            </a:r>
            <a:r>
              <a:rPr lang="en-US" sz="6100" b="1" dirty="0">
                <a:solidFill>
                  <a:srgbClr val="F79B4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6100" b="1" dirty="0" err="1" smtClean="0">
                <a:solidFill>
                  <a:srgbClr val="F79B4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grupos</a:t>
            </a:r>
            <a:r>
              <a:rPr lang="en-US" sz="6100" b="1" dirty="0" smtClean="0">
                <a:solidFill>
                  <a:srgbClr val="F79B4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_</a:t>
            </a:r>
            <a:endParaRPr lang="en-US" sz="6100" b="1" dirty="0">
              <a:solidFill>
                <a:srgbClr val="F79B4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Bevel 7"/>
          <p:cNvSpPr/>
          <p:nvPr/>
        </p:nvSpPr>
        <p:spPr>
          <a:xfrm>
            <a:off x="2590455" y="2737727"/>
            <a:ext cx="3396933" cy="1520800"/>
          </a:xfrm>
          <a:prstGeom prst="bevel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lIns="84061" tIns="42030" rIns="84061" bIns="42030"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3015072" y="3014236"/>
            <a:ext cx="2618469" cy="854322"/>
          </a:xfrm>
          <a:prstGeom prst="rect">
            <a:avLst/>
          </a:prstGeom>
          <a:noFill/>
        </p:spPr>
        <p:txBody>
          <a:bodyPr wrap="square" lIns="84061" tIns="42030" rIns="84061" bIns="42030" rtlCol="0">
            <a:spAutoFit/>
          </a:bodyPr>
          <a:lstStyle/>
          <a:p>
            <a:pPr algn="ctr"/>
            <a:r>
              <a:rPr lang="en-US" sz="5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Maestro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watermarked.cutcaster.com/cutcaster-photo-100875827-abstract-lines-on-white-background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23162" y="0"/>
            <a:ext cx="9120838" cy="6822454"/>
          </a:xfrm>
          <a:prstGeom prst="rect">
            <a:avLst/>
          </a:prstGeom>
          <a:noFill/>
        </p:spPr>
      </p:pic>
      <p:pic>
        <p:nvPicPr>
          <p:cNvPr id="5" name="Picture 4" descr="Inline image 1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255065" y="525655"/>
            <a:ext cx="1238228" cy="11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WordArt 1"/>
          <p:cNvSpPr>
            <a:spLocks noChangeArrowheads="1" noChangeShapeType="1" noTextEdit="1"/>
          </p:cNvSpPr>
          <p:nvPr/>
        </p:nvSpPr>
        <p:spPr bwMode="auto">
          <a:xfrm>
            <a:off x="1371600" y="457200"/>
            <a:ext cx="6400800" cy="4038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es-ES" sz="3600" b="1" kern="10" spc="0" dirty="0" smtClean="0">
                <a:ln w="9525">
                  <a:noFill/>
                  <a:round/>
                  <a:headEnd/>
                  <a:tailEnd/>
                </a:ln>
                <a:solidFill>
                  <a:srgbClr val="F79B4F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GUIANDO</a:t>
            </a:r>
          </a:p>
          <a:p>
            <a:pPr algn="ctr" rtl="0"/>
            <a:r>
              <a:rPr lang="es-ES" sz="3600" b="1" kern="10" spc="0" dirty="0" smtClean="0">
                <a:ln w="9525">
                  <a:noFill/>
                  <a:round/>
                  <a:headEnd/>
                  <a:tailEnd/>
                </a:ln>
                <a:solidFill>
                  <a:srgbClr val="F79B4F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Los </a:t>
            </a:r>
          </a:p>
          <a:p>
            <a:pPr algn="ctr" rtl="0"/>
            <a:r>
              <a:rPr lang="es-ES" sz="3600" b="1" kern="10" dirty="0" smtClean="0">
                <a:ln w="9525">
                  <a:noFill/>
                  <a:round/>
                  <a:headEnd/>
                  <a:tailEnd/>
                </a:ln>
                <a:solidFill>
                  <a:srgbClr val="F79B4F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Estudios Bíblicos</a:t>
            </a:r>
            <a:endParaRPr lang="es-ES" sz="3600" b="1" kern="10" spc="0" dirty="0" smtClean="0">
              <a:ln w="9525">
                <a:noFill/>
                <a:round/>
                <a:headEnd/>
                <a:tailEnd/>
              </a:ln>
              <a:solidFill>
                <a:srgbClr val="F79B4F"/>
              </a:solidFill>
              <a:effectLst>
                <a:outerShdw dist="45791" dir="2021404" algn="ctr" rotWithShape="0">
                  <a:srgbClr val="B2B2B2">
                    <a:alpha val="80000"/>
                  </a:srgbClr>
                </a:outerShdw>
              </a:effectLst>
              <a:latin typeface="Times New Roman"/>
              <a:cs typeface="Times New Roman"/>
            </a:endParaRPr>
          </a:p>
          <a:p>
            <a:pPr algn="ctr" rtl="0"/>
            <a:r>
              <a:rPr lang="es-ES" sz="3600" b="1" kern="10" spc="0" dirty="0" smtClean="0">
                <a:ln w="9525">
                  <a:noFill/>
                  <a:round/>
                  <a:headEnd/>
                  <a:tailEnd/>
                </a:ln>
                <a:solidFill>
                  <a:srgbClr val="F79B4F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del Grupo</a:t>
            </a:r>
            <a:endParaRPr lang="en-US" sz="3600" b="1" kern="10" spc="0" dirty="0">
              <a:ln w="9525">
                <a:noFill/>
                <a:round/>
                <a:headEnd/>
                <a:tailEnd/>
              </a:ln>
              <a:solidFill>
                <a:srgbClr val="F79B4F"/>
              </a:solidFill>
              <a:effectLst>
                <a:outerShdw dist="45791" dir="2021404" algn="ctr" rotWithShape="0">
                  <a:srgbClr val="B2B2B2">
                    <a:alpha val="80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1355</TotalTime>
  <Words>255</Words>
  <Application>Microsoft Office PowerPoint</Application>
  <PresentationFormat>On-screen Show (4:3)</PresentationFormat>
  <Paragraphs>76</Paragraphs>
  <Slides>21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ANGEL LOPEZ</dc:creator>
  <cp:lastModifiedBy>LLOPEZ</cp:lastModifiedBy>
  <cp:revision>93</cp:revision>
  <dcterms:created xsi:type="dcterms:W3CDTF">2014-01-07T01:48:19Z</dcterms:created>
  <dcterms:modified xsi:type="dcterms:W3CDTF">2014-01-30T15:11:22Z</dcterms:modified>
</cp:coreProperties>
</file>