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61" r:id="rId2"/>
    <p:sldId id="262" r:id="rId3"/>
    <p:sldId id="260" r:id="rId4"/>
    <p:sldId id="257" r:id="rId5"/>
    <p:sldId id="264" r:id="rId6"/>
    <p:sldId id="265" r:id="rId7"/>
    <p:sldId id="258" r:id="rId8"/>
    <p:sldId id="266" r:id="rId9"/>
    <p:sldId id="267" r:id="rId10"/>
    <p:sldId id="259" r:id="rId11"/>
    <p:sldId id="268" r:id="rId12"/>
    <p:sldId id="269" r:id="rId13"/>
    <p:sldId id="263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2933B-E8D1-472C-A90A-FE3E4A6A3729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55D27-C5FD-4941-B33F-CB267DF53E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4268-37B7-42BA-9539-757E58F11DEC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7E5D-0236-4FA0-8211-817BAC320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4268-37B7-42BA-9539-757E58F11DEC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7E5D-0236-4FA0-8211-817BAC320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4268-37B7-42BA-9539-757E58F11DEC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7E5D-0236-4FA0-8211-817BAC320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4268-37B7-42BA-9539-757E58F11DEC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7E5D-0236-4FA0-8211-817BAC320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4268-37B7-42BA-9539-757E58F11DEC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7E5D-0236-4FA0-8211-817BAC320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4268-37B7-42BA-9539-757E58F11DEC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7E5D-0236-4FA0-8211-817BAC320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4268-37B7-42BA-9539-757E58F11DEC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7E5D-0236-4FA0-8211-817BAC320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4268-37B7-42BA-9539-757E58F11DEC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7E5D-0236-4FA0-8211-817BAC320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4268-37B7-42BA-9539-757E58F11DEC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7E5D-0236-4FA0-8211-817BAC320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4268-37B7-42BA-9539-757E58F11DEC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7E5D-0236-4FA0-8211-817BAC320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4268-37B7-42BA-9539-757E58F11DEC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7E5D-0236-4FA0-8211-817BAC320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C4268-37B7-42BA-9539-757E58F11DEC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A7E5D-0236-4FA0-8211-817BAC320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frm=1&amp;source=images&amp;cd=&amp;cad=rja&amp;docid=LzIcfIBpoLESlM&amp;tbnid=dufO7PzLKpRvVM:&amp;ved=0CAUQjRw&amp;url=http://www.pptbackgrounds.net/classic-backgrounds-with-lines-backgrounds.html&amp;ei=u1KKUqiuF8L_kAfs54CYDw&amp;bvm=bv.56643336,d.cWc&amp;psig=AFQjCNFytUEbhbA1SLq0Z_Rwtsy2ZjagSg&amp;ust=138488308576300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frm=1&amp;source=images&amp;cd=&amp;cad=rja&amp;docid=LzIcfIBpoLESlM&amp;tbnid=dufO7PzLKpRvVM:&amp;ved=0CAUQjRw&amp;url=http://www.pptbackgrounds.net/classic-backgrounds-with-lines-backgrounds.html&amp;ei=u1KKUqiuF8L_kAfs54CYDw&amp;bvm=bv.56643336,d.cWc&amp;psig=AFQjCNFytUEbhbA1SLq0Z_Rwtsy2ZjagSg&amp;ust=138488308576300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frm=1&amp;source=images&amp;cd=&amp;cad=rja&amp;docid=LzIcfIBpoLESlM&amp;tbnid=dufO7PzLKpRvVM:&amp;ved=0CAUQjRw&amp;url=http://www.pptbackgrounds.net/classic-backgrounds-with-lines-backgrounds.html&amp;ei=u1KKUqiuF8L_kAfs54CYDw&amp;bvm=bv.56643336,d.cWc&amp;psig=AFQjCNFytUEbhbA1SLq0Z_Rwtsy2ZjagSg&amp;ust=138488308576300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971800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71800" y="0"/>
            <a:ext cx="31242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0" y="0"/>
            <a:ext cx="3048000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2067699"/>
            <a:ext cx="9143999" cy="17543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otham-Bold"/>
                <a:ea typeface="Calibri" pitchFamily="34" charset="0"/>
                <a:cs typeface="Gotham-Bold"/>
                <a:sym typeface="Wingdings 2" pitchFamily="18" charset="2"/>
              </a:rPr>
              <a:t></a:t>
            </a:r>
            <a:r>
              <a:rPr kumimoji="0" lang="es-ES_tradnl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Gotham-Bold"/>
              </a:rPr>
              <a:t>FUNCIONES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8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Calibri" pitchFamily="34" charset="0"/>
                <a:cs typeface="NeutrafaceText-DemiItalicAlt"/>
                <a:sym typeface="Wingdings 2" pitchFamily="18" charset="2"/>
              </a:rPr>
              <a:t>        ____________ para guiar grupos _________</a:t>
            </a:r>
            <a:endParaRPr kumimoji="0" lang="es-ES_tradnl" sz="8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otham-Bold"/>
              <a:ea typeface="Calibri" pitchFamily="34" charset="0"/>
              <a:cs typeface="Gotham-Bold"/>
              <a:sym typeface="Wingdings 2" pitchFamily="18" charset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685800"/>
            <a:ext cx="54954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¡BIENVENIDOS!</a:t>
            </a:r>
            <a:endParaRPr lang="en-US" sz="6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89378" y="4038600"/>
            <a:ext cx="55533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Oficiales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Generales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10" name="Group 6"/>
          <p:cNvGrpSpPr>
            <a:grpSpLocks/>
          </p:cNvGrpSpPr>
          <p:nvPr/>
        </p:nvGrpSpPr>
        <p:grpSpPr bwMode="auto">
          <a:xfrm>
            <a:off x="6858000" y="5638800"/>
            <a:ext cx="2286000" cy="1101725"/>
            <a:chOff x="6858000" y="5756469"/>
            <a:chExt cx="2286001" cy="1101531"/>
          </a:xfrm>
        </p:grpSpPr>
        <p:sp>
          <p:nvSpPr>
            <p:cNvPr id="11" name="Rectangle 10"/>
            <p:cNvSpPr/>
            <p:nvPr/>
          </p:nvSpPr>
          <p:spPr>
            <a:xfrm>
              <a:off x="7029450" y="6124704"/>
              <a:ext cx="1981201" cy="27617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Perpetua"/>
              </a:endParaRPr>
            </a:p>
          </p:txBody>
        </p:sp>
        <p:pic>
          <p:nvPicPr>
            <p:cNvPr id="12" name="Picture 8" descr="CRD_Spanish_Red_2.0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00" y="5756469"/>
              <a:ext cx="2286001" cy="1101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http://www.pptbackgrounds.net/uploads/classic-backgrounds-with-lines-powerpoint-background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pic>
        <p:nvPicPr>
          <p:cNvPr id="3" name="Picture 2" descr="Inline image 1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5834" y="11089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4295" y="5986709"/>
            <a:ext cx="2264622" cy="530497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900" dirty="0">
                <a:solidFill>
                  <a:schemeClr val="bg1"/>
                </a:solidFill>
                <a:latin typeface="Arial Black" pitchFamily="34" charset="0"/>
              </a:rPr>
              <a:t>LIDER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53531" y="0"/>
            <a:ext cx="495386" cy="1100544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r>
              <a:rPr lang="en-US" sz="66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79975" y="387401"/>
            <a:ext cx="2968607" cy="592712"/>
          </a:xfrm>
          <a:prstGeom prst="rect">
            <a:avLst/>
          </a:prstGeom>
          <a:noFill/>
        </p:spPr>
        <p:txBody>
          <a:bodyPr wrap="none" lIns="84061" tIns="42030" rIns="84061" bIns="42030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FUNCIONES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58157" y="180019"/>
            <a:ext cx="2760008" cy="915878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PARA GUIAR</a:t>
            </a:r>
          </a:p>
          <a:p>
            <a:pPr algn="ctr"/>
            <a:r>
              <a:rPr lang="en-US" sz="26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GRUPOS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7800" y="1828800"/>
            <a:ext cx="662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Guiando la Misión del Grupo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http://www.pptbackgrounds.net/uploads/classic-backgrounds-with-lines-powerpoint-background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pic>
        <p:nvPicPr>
          <p:cNvPr id="3" name="Picture 2" descr="Inline image 1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5834" y="11089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4295" y="5986709"/>
            <a:ext cx="2264622" cy="530497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900" dirty="0">
                <a:solidFill>
                  <a:schemeClr val="bg1"/>
                </a:solidFill>
                <a:latin typeface="Arial Black" pitchFamily="34" charset="0"/>
              </a:rPr>
              <a:t>LIDER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53531" y="0"/>
            <a:ext cx="495386" cy="1100544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r>
              <a:rPr lang="en-US" sz="66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79975" y="387401"/>
            <a:ext cx="2968607" cy="592712"/>
          </a:xfrm>
          <a:prstGeom prst="rect">
            <a:avLst/>
          </a:prstGeom>
          <a:noFill/>
        </p:spPr>
        <p:txBody>
          <a:bodyPr wrap="none" lIns="84061" tIns="42030" rIns="84061" bIns="42030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FUNCIONES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58157" y="180019"/>
            <a:ext cx="2760008" cy="915878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PARA GUIAR</a:t>
            </a:r>
          </a:p>
          <a:p>
            <a:pPr algn="ctr"/>
            <a:r>
              <a:rPr lang="en-US" sz="26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GRUPOS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05000" y="1295400"/>
            <a:ext cx="571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Grupos </a:t>
            </a:r>
            <a:r>
              <a:rPr lang="es-ES_tradnl" sz="6000" b="1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Vida</a:t>
            </a:r>
            <a:r>
              <a:rPr lang="es-ES_tradnl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2209800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s-ES_tradnl" sz="4000" dirty="0">
                <a:solidFill>
                  <a:schemeClr val="bg1"/>
                </a:solidFill>
              </a:rPr>
              <a:t>iva sirviendo a </a:t>
            </a:r>
            <a:r>
              <a:rPr lang="es-ES_tradnl" sz="4000" dirty="0" smtClean="0">
                <a:solidFill>
                  <a:schemeClr val="bg1"/>
                </a:solidFill>
              </a:rPr>
              <a:t>otros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2895600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s-ES_tradnl" sz="4000" dirty="0">
                <a:solidFill>
                  <a:schemeClr val="bg1"/>
                </a:solidFill>
              </a:rPr>
              <a:t>nvite a los demás a </a:t>
            </a:r>
            <a:r>
              <a:rPr lang="es-ES_tradnl" sz="4000" dirty="0" smtClean="0">
                <a:solidFill>
                  <a:schemeClr val="bg1"/>
                </a:solidFill>
              </a:rPr>
              <a:t>seguir a </a:t>
            </a:r>
            <a:r>
              <a:rPr lang="es-ES_tradnl" sz="4000" dirty="0">
                <a:solidFill>
                  <a:schemeClr val="bg1"/>
                </a:solidFill>
              </a:rPr>
              <a:t>Cristo 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8200" y="36576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s-ES_tradnl" sz="4000" dirty="0">
                <a:solidFill>
                  <a:schemeClr val="bg1"/>
                </a:solidFill>
              </a:rPr>
              <a:t>esarrolle relaciones </a:t>
            </a:r>
            <a:r>
              <a:rPr lang="es-ES_tradnl" sz="4000" dirty="0" smtClean="0">
                <a:solidFill>
                  <a:schemeClr val="bg1"/>
                </a:solidFill>
              </a:rPr>
              <a:t>auténticas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200" y="43434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s-ES_tradnl" sz="4000" dirty="0">
                <a:solidFill>
                  <a:schemeClr val="bg1"/>
                </a:solidFill>
              </a:rPr>
              <a:t>prenda y aplique la Palabra de Dios 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http://www.pptbackgrounds.net/uploads/classic-backgrounds-with-lines-powerpoint-background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pic>
        <p:nvPicPr>
          <p:cNvPr id="3" name="Picture 2" descr="Inline image 1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5834" y="11089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4295" y="5986709"/>
            <a:ext cx="2264622" cy="530497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900" dirty="0">
                <a:solidFill>
                  <a:schemeClr val="bg1"/>
                </a:solidFill>
                <a:latin typeface="Arial Black" pitchFamily="34" charset="0"/>
              </a:rPr>
              <a:t>LIDER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53531" y="0"/>
            <a:ext cx="495386" cy="1100544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r>
              <a:rPr lang="en-US" sz="66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79975" y="387401"/>
            <a:ext cx="2968607" cy="592712"/>
          </a:xfrm>
          <a:prstGeom prst="rect">
            <a:avLst/>
          </a:prstGeom>
          <a:noFill/>
        </p:spPr>
        <p:txBody>
          <a:bodyPr wrap="none" lIns="84061" tIns="42030" rIns="84061" bIns="42030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FUNCIONES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58157" y="180019"/>
            <a:ext cx="2760008" cy="915878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PARA GUIAR</a:t>
            </a:r>
          </a:p>
          <a:p>
            <a:pPr algn="ctr"/>
            <a:r>
              <a:rPr lang="en-US" sz="26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GRUPOS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895600" y="1447800"/>
            <a:ext cx="3324116" cy="92333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5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MyriadPro-Regular"/>
              </a:rPr>
              <a:t>Resultados</a:t>
            </a:r>
            <a:endParaRPr kumimoji="0" lang="es-ES_tradnl" sz="7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85800" y="2743200"/>
            <a:ext cx="339156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CaslonPro-Regular"/>
              </a:rPr>
              <a:t>RAMIFICARSE</a:t>
            </a:r>
            <a:endParaRPr kumimoji="0" lang="es-ES" sz="8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800" y="3505200"/>
            <a:ext cx="441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b="1" cap="all" dirty="0" smtClean="0">
                <a:solidFill>
                  <a:schemeClr val="bg1"/>
                </a:solidFill>
              </a:rPr>
              <a:t>Repartirse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5800" y="4267200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b="1" dirty="0" smtClean="0">
                <a:solidFill>
                  <a:schemeClr val="bg1"/>
                </a:solidFill>
              </a:rPr>
              <a:t>REPRODUCIRSE</a:t>
            </a:r>
            <a:endParaRPr lang="en-US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150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505200" y="-3505200"/>
            <a:ext cx="2133600" cy="9144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5400000">
            <a:off x="3352800" y="-1219200"/>
            <a:ext cx="2438400" cy="914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390900" y="1104900"/>
            <a:ext cx="2362200" cy="914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57826" y="609600"/>
            <a:ext cx="521649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Un </a:t>
            </a:r>
            <a:r>
              <a:rPr lang="en-US" sz="66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Desafío</a:t>
            </a:r>
            <a:endParaRPr lang="en-US" sz="66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29997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04800" y="4648200"/>
            <a:ext cx="8534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4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CaslonPro-Italic"/>
              </a:rPr>
              <a:t>Dios tiene una comunidad designada sobrenaturalmente para madurar a Su pueblo.</a:t>
            </a:r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kumimoji="0" lang="es-ES" sz="4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CaslonPro-Italic"/>
              </a:rPr>
              <a:t>Hebreos 3:13.</a:t>
            </a:r>
            <a:endParaRPr kumimoji="0" lang="es-ES" sz="5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6400" y="2209800"/>
            <a:ext cx="6172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100,000 Guías </a:t>
            </a:r>
            <a:r>
              <a:rPr lang="es-E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para                                  100,000 Grupos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505200" y="-3505200"/>
            <a:ext cx="2133600" cy="9144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5400000">
            <a:off x="3352800" y="-1219200"/>
            <a:ext cx="2438400" cy="914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390900" y="1104900"/>
            <a:ext cx="2362200" cy="914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14400" y="2209800"/>
            <a:ext cx="738452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¡HASTA LA PROXIMA!</a:t>
            </a:r>
          </a:p>
          <a:p>
            <a:pPr algn="ctr"/>
            <a:endParaRPr lang="en-US" sz="4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29997" dir="5400000" sy="-100000" algn="bl" rotWithShape="0"/>
              </a:effectLst>
              <a:latin typeface="Arial Black" pitchFamily="34" charset="0"/>
            </a:endParaRPr>
          </a:p>
          <a:p>
            <a:pPr algn="ctr"/>
            <a:r>
              <a:rPr lang="en-US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¡Dios les </a:t>
            </a:r>
            <a:r>
              <a:rPr lang="en-US" sz="4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bendiga</a:t>
            </a:r>
            <a:r>
              <a:rPr lang="en-US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!</a:t>
            </a:r>
            <a:endParaRPr lang="en-US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29997" dir="5400000" sy="-100000" algn="bl" rotWithShape="0"/>
              </a:effectLst>
              <a:latin typeface="Arial Black" pitchFamily="34" charset="0"/>
            </a:endParaRPr>
          </a:p>
        </p:txBody>
      </p:sp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6934200" y="5181600"/>
            <a:ext cx="2209800" cy="1219201"/>
            <a:chOff x="6858000" y="5756469"/>
            <a:chExt cx="2286001" cy="1101531"/>
          </a:xfrm>
        </p:grpSpPr>
        <p:sp>
          <p:nvSpPr>
            <p:cNvPr id="9" name="Rectangle 8"/>
            <p:cNvSpPr/>
            <p:nvPr/>
          </p:nvSpPr>
          <p:spPr>
            <a:xfrm>
              <a:off x="7029450" y="6124704"/>
              <a:ext cx="1981201" cy="276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10" name="Picture 10" descr="CRD_Spanish_Red_2.0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00" y="5756469"/>
              <a:ext cx="2286001" cy="1101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971800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71800" y="0"/>
            <a:ext cx="31242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0" y="0"/>
            <a:ext cx="3048000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33400" y="609600"/>
            <a:ext cx="80772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Gotham-Bold"/>
              </a:rPr>
              <a:t>____________________________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CADA PALABRA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otham-Bold"/>
                <a:cs typeface="Arial" pitchFamily="34" charset="0"/>
                <a:sym typeface="Wingdings 2" pitchFamily="18" charset="2"/>
              </a:rPr>
              <a:t>IMPORTA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____________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8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Calibri" pitchFamily="34" charset="0"/>
                <a:cs typeface="NeutrafaceText-DemiItalicAlt"/>
                <a:sym typeface="Wingdings 2" pitchFamily="18" charset="2"/>
              </a:rPr>
              <a:t>        </a:t>
            </a:r>
            <a:endParaRPr kumimoji="0" lang="es-ES_tradnl" sz="8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otham-Bold"/>
              <a:ea typeface="Calibri" pitchFamily="34" charset="0"/>
              <a:cs typeface="Gotham-Bold"/>
              <a:sym typeface="Wingdings 2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971800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71800" y="0"/>
            <a:ext cx="31242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0" y="0"/>
            <a:ext cx="3048000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81000" y="-381000"/>
            <a:ext cx="2362200" cy="7663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Gotham-Bold"/>
              </a:rPr>
              <a:t>_________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F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U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C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O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S</a:t>
            </a: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otham-Bold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_________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8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Calibri" pitchFamily="34" charset="0"/>
                <a:cs typeface="NeutrafaceText-DemiItalicAlt"/>
                <a:sym typeface="Wingdings 2" pitchFamily="18" charset="2"/>
              </a:rPr>
              <a:t>        </a:t>
            </a:r>
            <a:endParaRPr kumimoji="0" lang="es-ES_tradnl" sz="8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otham-Bold"/>
              <a:ea typeface="Calibri" pitchFamily="34" charset="0"/>
              <a:cs typeface="Gotham-Bold"/>
              <a:sym typeface="Wingdings 2" pitchFamily="18" charset="2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124200" y="580311"/>
            <a:ext cx="26670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Gotham-Bold"/>
              </a:rPr>
              <a:t>___ </a:t>
            </a:r>
            <a:r>
              <a:rPr kumimoji="0" lang="en-US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Gotham-Bold"/>
              </a:rPr>
              <a:t>para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Gotham-Bold"/>
              </a:rPr>
              <a:t> ___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G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otham-Bold"/>
                <a:cs typeface="Arial" pitchFamily="34" charset="0"/>
                <a:sym typeface="Wingdings 2" pitchFamily="18" charset="2"/>
              </a:rPr>
              <a:t>U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otham-Bold"/>
                <a:cs typeface="Arial" pitchFamily="34" charset="0"/>
                <a:sym typeface="Wingdings 2" pitchFamily="18" charset="2"/>
              </a:rPr>
              <a:t>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R</a:t>
            </a: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otham-Bold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_________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8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Calibri" pitchFamily="34" charset="0"/>
                <a:cs typeface="NeutrafaceText-DemiItalicAlt"/>
                <a:sym typeface="Wingdings 2" pitchFamily="18" charset="2"/>
              </a:rPr>
              <a:t>        </a:t>
            </a:r>
            <a:endParaRPr kumimoji="0" lang="es-ES_tradnl" sz="8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otham-Bold"/>
              <a:ea typeface="Calibri" pitchFamily="34" charset="0"/>
              <a:cs typeface="Gotham-Bold"/>
              <a:sym typeface="Wingdings 2" pitchFamily="18" charset="2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248400" y="165556"/>
            <a:ext cx="26670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Gotham-Bold"/>
              </a:rPr>
              <a:t>_________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G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otham-Bold"/>
                <a:cs typeface="Arial" pitchFamily="34" charset="0"/>
                <a:sym typeface="Wingdings 2" pitchFamily="18" charset="2"/>
              </a:rPr>
              <a:t>U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P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otham-Bold"/>
                <a:cs typeface="Arial" pitchFamily="34" charset="0"/>
                <a:sym typeface="Wingdings 2" pitchFamily="18" charset="2"/>
              </a:rPr>
              <a:t>O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S</a:t>
            </a: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otham-Bold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solidFill>
                  <a:srgbClr val="000000"/>
                </a:solidFill>
                <a:latin typeface="Gotham-Bold"/>
                <a:cs typeface="Arial" pitchFamily="34" charset="0"/>
                <a:sym typeface="Wingdings 2" pitchFamily="18" charset="2"/>
              </a:rPr>
              <a:t>_________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8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Calibri" pitchFamily="34" charset="0"/>
                <a:cs typeface="NeutrafaceText-DemiItalicAlt"/>
                <a:sym typeface="Wingdings 2" pitchFamily="18" charset="2"/>
              </a:rPr>
              <a:t>        </a:t>
            </a:r>
            <a:endParaRPr kumimoji="0" lang="es-ES_tradnl" sz="8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otham-Bold"/>
              <a:ea typeface="Calibri" pitchFamily="34" charset="0"/>
              <a:cs typeface="Gotham-Bold"/>
              <a:sym typeface="Wingdings 2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http://www.pptbackgrounds.net/uploads/classic-backgrounds-with-lines-powerpoint-background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pic>
        <p:nvPicPr>
          <p:cNvPr id="9" name="Picture 8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5834" y="11089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4295" y="5986709"/>
            <a:ext cx="2264622" cy="530497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900" dirty="0">
                <a:solidFill>
                  <a:schemeClr val="bg1"/>
                </a:solidFill>
                <a:latin typeface="Arial Black" pitchFamily="34" charset="0"/>
              </a:rPr>
              <a:t>MAESTRO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53531" y="0"/>
            <a:ext cx="495386" cy="1100544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r>
              <a:rPr lang="en-US" sz="66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79975" y="387401"/>
            <a:ext cx="2968607" cy="592712"/>
          </a:xfrm>
          <a:prstGeom prst="rect">
            <a:avLst/>
          </a:prstGeom>
          <a:noFill/>
        </p:spPr>
        <p:txBody>
          <a:bodyPr wrap="none" lIns="84061" tIns="42030" rIns="84061" bIns="42030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FUNCIONES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58157" y="180019"/>
            <a:ext cx="2760008" cy="915878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PARA GUIAR</a:t>
            </a:r>
          </a:p>
          <a:p>
            <a:pPr algn="ctr"/>
            <a:r>
              <a:rPr lang="en-US" sz="26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GRUPOS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9200" y="1828800"/>
            <a:ext cx="7391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Guiando </a:t>
            </a:r>
            <a:r>
              <a:rPr lang="es-ES_tradnl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Estudios Bíblicos del Grupo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http://www.pptbackgrounds.net/uploads/classic-backgrounds-with-lines-powerpoint-background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9" name="Picture 8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5834" y="11089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4295" y="5986709"/>
            <a:ext cx="2264622" cy="530497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900" dirty="0">
                <a:solidFill>
                  <a:schemeClr val="bg1"/>
                </a:solidFill>
                <a:latin typeface="Arial Black" pitchFamily="34" charset="0"/>
              </a:rPr>
              <a:t>MAESTRO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53531" y="0"/>
            <a:ext cx="495386" cy="1100544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r>
              <a:rPr lang="en-US" sz="66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79975" y="387401"/>
            <a:ext cx="2968607" cy="592712"/>
          </a:xfrm>
          <a:prstGeom prst="rect">
            <a:avLst/>
          </a:prstGeom>
          <a:noFill/>
        </p:spPr>
        <p:txBody>
          <a:bodyPr wrap="none" lIns="84061" tIns="42030" rIns="84061" bIns="42030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FUNCIONES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58157" y="180019"/>
            <a:ext cx="2760008" cy="915878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PARA GUIAR</a:t>
            </a:r>
          </a:p>
          <a:p>
            <a:pPr algn="ctr"/>
            <a:r>
              <a:rPr lang="en-US" sz="26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GRUPOS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90601" y="1447801"/>
          <a:ext cx="7162800" cy="3657604"/>
        </p:xfrm>
        <a:graphic>
          <a:graphicData uri="http://schemas.openxmlformats.org/drawingml/2006/table">
            <a:tbl>
              <a:tblPr firstCol="1">
                <a:tableStyleId>{775DCB02-9BB8-47FD-8907-85C794F793BA}</a:tableStyleId>
              </a:tblPr>
              <a:tblGrid>
                <a:gridCol w="2892342"/>
                <a:gridCol w="1531240"/>
                <a:gridCol w="1531240"/>
                <a:gridCol w="1207978"/>
              </a:tblGrid>
              <a:tr h="3288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Maestro</a:t>
                      </a:r>
                      <a:endParaRPr lang="en-US" sz="1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Pastor</a:t>
                      </a:r>
                      <a:endParaRPr lang="en-US" sz="1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Líder</a:t>
                      </a:r>
                      <a:endParaRPr lang="en-US" sz="1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9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Requerimientos</a:t>
                      </a:r>
                      <a:endParaRPr lang="en-US" sz="14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8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Responsabilidades</a:t>
                      </a:r>
                      <a:endParaRPr lang="en-US" sz="14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8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Relaciones</a:t>
                      </a:r>
                      <a:endParaRPr lang="en-US" sz="14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8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Reclutamiento</a:t>
                      </a:r>
                      <a:endParaRPr lang="en-US" sz="14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8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Recursos</a:t>
                      </a:r>
                      <a:endParaRPr lang="en-US" sz="14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8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Rutinas</a:t>
                      </a:r>
                      <a:endParaRPr lang="en-US" sz="14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8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Rodadas</a:t>
                      </a:r>
                      <a:endParaRPr lang="en-US" sz="14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8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Resultados</a:t>
                      </a:r>
                      <a:endParaRPr lang="en-US" sz="14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8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Ruegos</a:t>
                      </a:r>
                      <a:endParaRPr lang="en-US" sz="14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8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Recompensas</a:t>
                      </a:r>
                      <a:endParaRPr lang="en-US" sz="1400" b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http://www.pptbackgrounds.net/uploads/classic-backgrounds-with-lines-powerpoint-background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pic>
        <p:nvPicPr>
          <p:cNvPr id="9" name="Picture 8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5834" y="11089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4295" y="5986709"/>
            <a:ext cx="2264622" cy="530497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900" dirty="0">
                <a:solidFill>
                  <a:schemeClr val="bg1"/>
                </a:solidFill>
                <a:latin typeface="Arial Black" pitchFamily="34" charset="0"/>
              </a:rPr>
              <a:t>MAESTRO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53531" y="0"/>
            <a:ext cx="495386" cy="1100544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r>
              <a:rPr lang="en-US" sz="66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79975" y="387401"/>
            <a:ext cx="2968607" cy="592712"/>
          </a:xfrm>
          <a:prstGeom prst="rect">
            <a:avLst/>
          </a:prstGeom>
          <a:noFill/>
        </p:spPr>
        <p:txBody>
          <a:bodyPr wrap="none" lIns="84061" tIns="42030" rIns="84061" bIns="42030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FUNCIONES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58157" y="180019"/>
            <a:ext cx="2760008" cy="915878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PARA GUIAR</a:t>
            </a:r>
          </a:p>
          <a:p>
            <a:pPr algn="ctr"/>
            <a:r>
              <a:rPr lang="en-US" sz="26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GRUPOS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9200" y="1676400"/>
            <a:ext cx="7391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Compartir Experiencias Vividas en los Estudios </a:t>
            </a:r>
            <a:r>
              <a:rPr lang="es-ES_tradnl" sz="5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Bíblicos del Grupo</a:t>
            </a:r>
            <a:endParaRPr 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http://www.pptbackgrounds.net/uploads/classic-backgrounds-with-lines-powerpoint-background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pic>
        <p:nvPicPr>
          <p:cNvPr id="3" name="Picture 2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p:blipFill>
        <p:spPr bwMode="auto">
          <a:xfrm>
            <a:off x="325834" y="11089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4295" y="5986709"/>
            <a:ext cx="2264622" cy="530497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900" dirty="0">
                <a:solidFill>
                  <a:schemeClr val="bg1"/>
                </a:solidFill>
                <a:latin typeface="Arial Black" pitchFamily="34" charset="0"/>
              </a:rPr>
              <a:t>PASTOR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53531" y="0"/>
            <a:ext cx="495386" cy="1100544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r>
              <a:rPr lang="en-US" sz="66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79975" y="387401"/>
            <a:ext cx="2968607" cy="592712"/>
          </a:xfrm>
          <a:prstGeom prst="rect">
            <a:avLst/>
          </a:prstGeom>
          <a:noFill/>
        </p:spPr>
        <p:txBody>
          <a:bodyPr wrap="none" lIns="84061" tIns="42030" rIns="84061" bIns="42030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FUNCIONES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58157" y="180019"/>
            <a:ext cx="2760008" cy="915878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PARA GUIAR</a:t>
            </a:r>
          </a:p>
          <a:p>
            <a:pPr algn="ctr"/>
            <a:r>
              <a:rPr lang="en-US" sz="26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GRUPOS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00200" y="1828800"/>
            <a:ext cx="655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Guiando el Cuidado del Grupo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http://www.pptbackgrounds.net/uploads/classic-backgrounds-with-lines-powerpoint-background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pic>
        <p:nvPicPr>
          <p:cNvPr id="3" name="Picture 2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p:blipFill>
        <p:spPr bwMode="auto">
          <a:xfrm>
            <a:off x="325834" y="11089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4295" y="5986709"/>
            <a:ext cx="2264622" cy="530497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900" dirty="0">
                <a:solidFill>
                  <a:schemeClr val="bg1"/>
                </a:solidFill>
                <a:latin typeface="Arial Black" pitchFamily="34" charset="0"/>
              </a:rPr>
              <a:t>PASTOR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53531" y="0"/>
            <a:ext cx="495386" cy="1100544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r>
              <a:rPr lang="en-US" sz="66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79975" y="387401"/>
            <a:ext cx="2968607" cy="592712"/>
          </a:xfrm>
          <a:prstGeom prst="rect">
            <a:avLst/>
          </a:prstGeom>
          <a:noFill/>
        </p:spPr>
        <p:txBody>
          <a:bodyPr wrap="none" lIns="84061" tIns="42030" rIns="84061" bIns="42030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FUNCIONES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58157" y="180019"/>
            <a:ext cx="2760008" cy="915878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PARA GUIAR</a:t>
            </a:r>
          </a:p>
          <a:p>
            <a:pPr algn="ctr"/>
            <a:r>
              <a:rPr lang="en-US" sz="26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GRUPOS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1295400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PASTORES EN LA BIBLIA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1981200"/>
            <a:ext cx="838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000" i="1" dirty="0" smtClean="0">
                <a:solidFill>
                  <a:schemeClr val="bg1"/>
                </a:solidFill>
              </a:rPr>
              <a:t>Dios  - (Salmos 78:52).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2590800"/>
            <a:ext cx="8458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000" i="1" dirty="0">
                <a:solidFill>
                  <a:schemeClr val="bg1"/>
                </a:solidFill>
              </a:rPr>
              <a:t>Los líderes del pueblo de Dios </a:t>
            </a:r>
            <a:r>
              <a:rPr lang="es-ES_tradnl" sz="4000" i="1" dirty="0" smtClean="0">
                <a:solidFill>
                  <a:schemeClr val="bg1"/>
                </a:solidFill>
              </a:rPr>
              <a:t>                       (</a:t>
            </a:r>
            <a:r>
              <a:rPr lang="es-ES_tradnl" sz="4000" i="1" dirty="0">
                <a:solidFill>
                  <a:schemeClr val="bg1"/>
                </a:solidFill>
              </a:rPr>
              <a:t>1 Reyes 22:17).</a:t>
            </a:r>
            <a:endParaRPr lang="en-US" sz="40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3810000"/>
            <a:ext cx="8763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s-ES_tradnl" sz="40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CaslonPro-Italic" charset="0"/>
              </a:rPr>
              <a:t>Jesús </a:t>
            </a:r>
            <a:r>
              <a:rPr lang="es-ES_tradnl" sz="4000" i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ACaslonPro-Italic" charset="0"/>
              </a:rPr>
              <a:t>, </a:t>
            </a:r>
            <a:r>
              <a:rPr kumimoji="0" lang="es-ES_tradnl" sz="40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CaslonPro-Italic" charset="0"/>
              </a:rPr>
              <a:t>el Buen Pastor                                                (Lucas 12:32</a:t>
            </a:r>
            <a:r>
              <a:rPr kumimoji="0" lang="es-ES_tradnl" sz="4000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CaslonPro-Italic" charset="0"/>
              </a:rPr>
              <a:t> </a:t>
            </a:r>
            <a:r>
              <a:rPr kumimoji="0" lang="es-ES_tradnl" sz="40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CaslonPro-Italic" charset="0"/>
              </a:rPr>
              <a:t>y Juan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s-ES_tradnl" sz="40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CaslonPro-Italic" charset="0"/>
              </a:rPr>
              <a:t>10.11,14).</a:t>
            </a:r>
            <a:endParaRPr kumimoji="0" lang="es-ES_tradnl" sz="60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45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http://www.pptbackgrounds.net/uploads/classic-backgrounds-with-lines-powerpoint-background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pic>
        <p:nvPicPr>
          <p:cNvPr id="3" name="Picture 2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p:blipFill>
        <p:spPr bwMode="auto">
          <a:xfrm>
            <a:off x="325834" y="11089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4295" y="5986709"/>
            <a:ext cx="2264622" cy="530497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900" dirty="0">
                <a:solidFill>
                  <a:schemeClr val="bg1"/>
                </a:solidFill>
                <a:latin typeface="Arial Black" pitchFamily="34" charset="0"/>
              </a:rPr>
              <a:t>PASTOR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53531" y="0"/>
            <a:ext cx="495386" cy="1100544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r>
              <a:rPr lang="en-US" sz="66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79975" y="387401"/>
            <a:ext cx="2968607" cy="592712"/>
          </a:xfrm>
          <a:prstGeom prst="rect">
            <a:avLst/>
          </a:prstGeom>
          <a:noFill/>
        </p:spPr>
        <p:txBody>
          <a:bodyPr wrap="none" lIns="84061" tIns="42030" rIns="84061" bIns="42030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FUNCIONES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58157" y="180019"/>
            <a:ext cx="2760008" cy="915878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PARA GUIAR</a:t>
            </a:r>
          </a:p>
          <a:p>
            <a:pPr algn="ctr"/>
            <a:r>
              <a:rPr lang="en-US" sz="26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GRUPOS</a:t>
            </a: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004203" y="1279268"/>
            <a:ext cx="525951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6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MyriadPro-Regular"/>
              </a:rPr>
              <a:t>Requerimientos</a:t>
            </a:r>
            <a:endParaRPr kumimoji="0" lang="es-ES_tradnl" sz="8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2362200"/>
            <a:ext cx="632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Amor </a:t>
            </a:r>
            <a:r>
              <a:rPr lang="es-ES_tradnl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las </a:t>
            </a:r>
            <a:r>
              <a:rPr lang="es-ES_tradnl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Ovejas</a:t>
            </a:r>
            <a:r>
              <a:rPr lang="es-ES_tradnl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en-US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71600" y="3276600"/>
            <a:ext cx="647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 </a:t>
            </a:r>
            <a:r>
              <a:rPr lang="es-ES_tradnl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Vigilancia </a:t>
            </a:r>
            <a:r>
              <a:rPr lang="es-ES_tradnl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Constante. 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33600" y="4191000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Sentido </a:t>
            </a:r>
            <a:r>
              <a:rPr lang="es-ES_tradnl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ES_tradnl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Mayordomía</a:t>
            </a:r>
            <a:r>
              <a:rPr lang="es-ES_tradnl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en-US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257</Words>
  <Application>Microsoft Office PowerPoint</Application>
  <PresentationFormat>On-screen Show (4:3)</PresentationFormat>
  <Paragraphs>123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ANGEL LOPEZ</dc:creator>
  <cp:lastModifiedBy>LLOPEZ</cp:lastModifiedBy>
  <cp:revision>41</cp:revision>
  <dcterms:created xsi:type="dcterms:W3CDTF">2014-01-06T16:23:43Z</dcterms:created>
  <dcterms:modified xsi:type="dcterms:W3CDTF">2014-01-30T14:40:57Z</dcterms:modified>
</cp:coreProperties>
</file>